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9" r:id="rId3"/>
    <p:sldId id="285" r:id="rId4"/>
    <p:sldId id="287" r:id="rId5"/>
    <p:sldId id="291" r:id="rId6"/>
    <p:sldId id="288" r:id="rId7"/>
    <p:sldId id="281" r:id="rId8"/>
    <p:sldId id="293" r:id="rId9"/>
    <p:sldId id="292" r:id="rId10"/>
    <p:sldId id="295" r:id="rId11"/>
    <p:sldId id="29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0021"/>
    <a:srgbClr val="CC3300"/>
    <a:srgbClr val="0B1E46"/>
    <a:srgbClr val="838CA2"/>
    <a:srgbClr val="FFFFFF"/>
    <a:srgbClr val="061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89374" autoAdjust="0"/>
  </p:normalViewPr>
  <p:slideViewPr>
    <p:cSldViewPr snapToGrid="0">
      <p:cViewPr varScale="1">
        <p:scale>
          <a:sx n="62" d="100"/>
          <a:sy n="62" d="100"/>
        </p:scale>
        <p:origin x="25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F6BEEDC-60A4-45FD-8FCE-377ECF421C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A6E26C-6C30-4BC5-809E-C5F04E406B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0D7A4-8F8D-43F0-838B-A2F1B2398F87}" type="datetimeFigureOut">
              <a:rPr lang="nl-NL" smtClean="0"/>
              <a:t>23-7-2019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BE6EBA-74B0-4ED3-BDFC-9903BA1B9F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DDEBCC-31C4-4254-9B41-D986E53626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FED12-F16E-4336-840C-B4436C041C4F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49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F321B-432F-472C-9656-C4D5B711A997}" type="datetimeFigureOut">
              <a:rPr lang="es-ES" smtClean="0"/>
              <a:t>23/07/2019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79D2-89F2-4DC7-84F9-1233B1818E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79D2-89F2-4DC7-84F9-1233B1818E9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47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79D2-89F2-4DC7-84F9-1233B1818E9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4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79D2-89F2-4DC7-84F9-1233B1818E9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16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79D2-89F2-4DC7-84F9-1233B1818E9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28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79D2-89F2-4DC7-84F9-1233B1818E9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76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79D2-89F2-4DC7-84F9-1233B1818E9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68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79D2-89F2-4DC7-84F9-1233B1818E9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97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2C05FF8C-206E-4910-9F30-CD6CD5733E39}"/>
              </a:ext>
            </a:extLst>
          </p:cNvPr>
          <p:cNvSpPr txBox="1"/>
          <p:nvPr userDrawn="1"/>
        </p:nvSpPr>
        <p:spPr>
          <a:xfrm>
            <a:off x="0" y="0"/>
            <a:ext cx="12192000" cy="6858481"/>
          </a:xfrm>
          <a:prstGeom prst="rect">
            <a:avLst/>
          </a:prstGeom>
          <a:solidFill>
            <a:srgbClr val="06194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1AA34930-80D1-4201-91F9-0A0EA3C6586B}"/>
              </a:ext>
            </a:extLst>
          </p:cNvPr>
          <p:cNvGrpSpPr/>
          <p:nvPr userDrawn="1"/>
        </p:nvGrpSpPr>
        <p:grpSpPr>
          <a:xfrm>
            <a:off x="1638300" y="1959686"/>
            <a:ext cx="2319824" cy="2723880"/>
            <a:chOff x="1253292" y="1607127"/>
            <a:chExt cx="3070790" cy="3605646"/>
          </a:xfrm>
        </p:grpSpPr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84DF0D2F-CBA5-49B8-8AE5-1312731849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4081" y="1607127"/>
              <a:ext cx="1" cy="3488748"/>
            </a:xfrm>
            <a:prstGeom prst="line">
              <a:avLst/>
            </a:prstGeom>
            <a:ln w="6350">
              <a:solidFill>
                <a:srgbClr val="838C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83C6DD65-D41B-4BDD-A72E-DDC3A693A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292" y="1607127"/>
              <a:ext cx="2545162" cy="3605646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ECE68DA-8937-44A5-901F-331301315C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8143" y="2590800"/>
            <a:ext cx="6970084" cy="71080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Titillium" panose="00000500000000000000" pitchFamily="50" charset="0"/>
              </a:defRPr>
            </a:lvl1pPr>
          </a:lstStyle>
          <a:p>
            <a:r>
              <a:rPr lang="nl-NL" dirty="0"/>
              <a:t>TITLE PRESENTATION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1075AB-44C8-4AFB-AA0E-F18BDAB28D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8143" y="3430929"/>
            <a:ext cx="6970451" cy="5714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800" b="1">
                <a:solidFill>
                  <a:srgbClr val="838CA2"/>
                </a:solidFill>
                <a:latin typeface="Titillium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SUBTITLE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4D83114-ABAD-4BB9-A43A-6920570DD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8142" y="4132207"/>
            <a:ext cx="6970093" cy="5714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Titillium" panose="000005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Place and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61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76467D-FA80-4DE6-9228-C6BE230CD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83" y="0"/>
            <a:ext cx="10334017" cy="68893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3B39E0-A3BA-481D-A018-D7FEB092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4DFF5B0-BF1C-461E-90B5-0C85C3D77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372475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r>
              <a:rPr lang="nl-NL" dirty="0"/>
              <a:t>One column layout</a:t>
            </a:r>
          </a:p>
        </p:txBody>
      </p:sp>
    </p:spTree>
    <p:extLst>
      <p:ext uri="{BB962C8B-B14F-4D97-AF65-F5344CB8AC3E}">
        <p14:creationId xmlns:p14="http://schemas.microsoft.com/office/powerpoint/2010/main" val="59441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7FB5A-678E-44C5-97D5-2BBEE66B4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315325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r>
              <a:rPr lang="nl-NL" dirty="0"/>
              <a:t>Two column layout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D18BD3-CF5C-40A0-9AA9-FA737ED82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56901A-FE86-4F52-8395-4D4E6FFCB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155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9F943-5741-46E4-808E-51C73BDAC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8399462" cy="124460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r>
              <a:rPr lang="nl-NL" dirty="0"/>
              <a:t>Two column layout (with subtitles)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427C24-744E-4DC7-99D6-076257FB1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B1E46"/>
                </a:solidFill>
                <a:latin typeface="Titillium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698B8B-1533-4DB0-8CFD-06A92046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4B9733-0631-44F4-9DCB-A8D50CE4C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B1E46"/>
                </a:solidFill>
                <a:latin typeface="Titillium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7A6EF2-D373-446F-AD67-60756434B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553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E9A9F47D-1DD2-4712-B7C7-AF8FB4DD3694}"/>
              </a:ext>
            </a:extLst>
          </p:cNvPr>
          <p:cNvSpPr txBox="1"/>
          <p:nvPr userDrawn="1"/>
        </p:nvSpPr>
        <p:spPr>
          <a:xfrm>
            <a:off x="0" y="0"/>
            <a:ext cx="12192000" cy="6858481"/>
          </a:xfrm>
          <a:prstGeom prst="rect">
            <a:avLst/>
          </a:prstGeom>
          <a:solidFill>
            <a:srgbClr val="06194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5F6163-F7B8-465F-93D3-F5034FE20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7575"/>
            <a:ext cx="10515600" cy="968375"/>
          </a:xfrm>
          <a:prstGeom prst="rect">
            <a:avLst/>
          </a:prstGeom>
        </p:spPr>
        <p:txBody>
          <a:bodyPr/>
          <a:lstStyle>
            <a:lvl1pPr>
              <a:defRPr sz="7000" b="1">
                <a:solidFill>
                  <a:schemeClr val="bg1"/>
                </a:solidFill>
                <a:latin typeface="Titillium" panose="00000500000000000000" pitchFamily="50" charset="0"/>
              </a:defRPr>
            </a:lvl1pPr>
          </a:lstStyle>
          <a:p>
            <a:r>
              <a:rPr lang="nl-NL" dirty="0"/>
              <a:t>DIVIDER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20FFA3-5016-48A2-BF51-6CFA6AC2B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47875"/>
            <a:ext cx="10515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Titillium" panose="00000500000000000000" pitchFamily="50" charset="0"/>
              </a:defRPr>
            </a:lvl1pPr>
          </a:lstStyle>
          <a:p>
            <a:pPr lvl="0"/>
            <a:r>
              <a:rPr lang="en-GB" dirty="0"/>
              <a:t>TITLE SLIDE</a:t>
            </a:r>
            <a:endParaRPr lang="nl-NL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7D4F287-5BAF-47D2-AC7B-366174D2B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934282"/>
            <a:ext cx="2590800" cy="12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9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1">
            <a:extLst>
              <a:ext uri="{FF2B5EF4-FFF2-40B4-BE49-F238E27FC236}">
                <a16:creationId xmlns:a16="http://schemas.microsoft.com/office/drawing/2014/main" id="{CBBB9089-D84F-4FB7-AA59-02B76DE61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08" y="5832807"/>
            <a:ext cx="1893327" cy="2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0683EA7-75E1-46B2-99D6-ED4D6CB91C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41" y="200025"/>
            <a:ext cx="2672634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2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://e-fly.eu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-fly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-fly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fly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fly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-fly.eu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e-fly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-fly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fly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fly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181DCF77-8A3F-42B4-BAB7-AB220DA09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8142" y="1884947"/>
            <a:ext cx="6970084" cy="710801"/>
          </a:xfrm>
        </p:spPr>
        <p:txBody>
          <a:bodyPr/>
          <a:lstStyle/>
          <a:p>
            <a:r>
              <a:rPr lang="nl-NL" dirty="0"/>
              <a:t>19239 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</a:t>
            </a:r>
            <a:br>
              <a:rPr lang="en-GB" dirty="0"/>
            </a:br>
            <a:endParaRPr lang="nl-NL" dirty="0"/>
          </a:p>
        </p:txBody>
      </p:sp>
      <p:sp>
        <p:nvSpPr>
          <p:cNvPr id="25" name="Ondertitel 24">
            <a:extLst>
              <a:ext uri="{FF2B5EF4-FFF2-40B4-BE49-F238E27FC236}">
                <a16:creationId xmlns:a16="http://schemas.microsoft.com/office/drawing/2014/main" id="{571D29B3-F385-4317-869F-E078FEF314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Ana Juan Ferrer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365FB0DF-0BBB-4E2D-A94C-127789CC4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Madrid, July 24th 2019</a:t>
            </a:r>
          </a:p>
        </p:txBody>
      </p:sp>
    </p:spTree>
    <p:extLst>
      <p:ext uri="{BB962C8B-B14F-4D97-AF65-F5344CB8AC3E}">
        <p14:creationId xmlns:p14="http://schemas.microsoft.com/office/powerpoint/2010/main" val="149888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ooklet.atosresearch.eu/sites/default/files/booklet/public/content-images/p_logos/EFLY_Logo.png">
            <a:extLst>
              <a:ext uri="{FF2B5EF4-FFF2-40B4-BE49-F238E27FC236}">
                <a16:creationId xmlns:a16="http://schemas.microsoft.com/office/drawing/2014/main" id="{6E9E7E00-C6FB-479B-A75B-5D6916D1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5" y="1115970"/>
            <a:ext cx="3563102" cy="19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6C793-0879-460C-A876-7E767600E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19" y="3888616"/>
            <a:ext cx="2635323" cy="8338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58EE8-9C57-4829-B2DD-CBF4DCD6C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08" y="3918324"/>
            <a:ext cx="1930339" cy="7794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CE0904-3FD6-4B3E-B04A-50C93A72C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09" y="3893686"/>
            <a:ext cx="828739" cy="828739"/>
          </a:xfrm>
          <a:prstGeom prst="rect">
            <a:avLst/>
          </a:prstGeom>
        </p:spPr>
      </p:pic>
      <p:pic>
        <p:nvPicPr>
          <p:cNvPr id="2050" name="Picture 2" descr="Expertos en tecnolog&amp;iacute;a de los drones">
            <a:extLst>
              <a:ext uri="{FF2B5EF4-FFF2-40B4-BE49-F238E27FC236}">
                <a16:creationId xmlns:a16="http://schemas.microsoft.com/office/drawing/2014/main" id="{B1ABA9DC-1E38-4B1D-A20D-33DA1F33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4868341"/>
            <a:ext cx="1916349" cy="6261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B53A0D-0EB2-4EC8-B89D-56B7007B8E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8972" y="5974877"/>
            <a:ext cx="4972050" cy="800100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8D51FF01-F495-4533-92BD-73DFD6238CB9}"/>
              </a:ext>
            </a:extLst>
          </p:cNvPr>
          <p:cNvSpPr txBox="1">
            <a:spLocks/>
          </p:cNvSpPr>
          <p:nvPr/>
        </p:nvSpPr>
        <p:spPr>
          <a:xfrm>
            <a:off x="0" y="5202"/>
            <a:ext cx="9484468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B1E46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859554-2C05-423C-9C4A-65C42917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85" y="5084391"/>
            <a:ext cx="5475051" cy="1686060"/>
          </a:xfrm>
          <a:solidFill>
            <a:schemeClr val="bg1">
              <a:alpha val="6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000" b="1" dirty="0" err="1"/>
              <a:t>Contact</a:t>
            </a:r>
            <a:r>
              <a:rPr lang="es-ES" sz="2000" b="1" dirty="0"/>
              <a:t>: </a:t>
            </a:r>
          </a:p>
          <a:p>
            <a:pPr marL="0" indent="0">
              <a:buNone/>
            </a:pPr>
            <a:r>
              <a:rPr lang="en-GB" sz="2000" b="1" dirty="0"/>
              <a:t>Ana Juan Ferrer, E-FLY Activity Leader </a:t>
            </a:r>
          </a:p>
          <a:p>
            <a:pPr marL="0" indent="0">
              <a:buNone/>
            </a:pPr>
            <a:r>
              <a:rPr lang="en-GB" sz="2000" dirty="0"/>
              <a:t>e: ana.juanf@atos.net </a:t>
            </a:r>
          </a:p>
          <a:p>
            <a:pPr marL="0" indent="0">
              <a:buNone/>
            </a:pPr>
            <a:r>
              <a:rPr lang="en-GB" sz="2000" dirty="0"/>
              <a:t>t: +(34) 625599181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2EAFAB-847B-4B54-8899-DC6EFA9A850D}"/>
              </a:ext>
            </a:extLst>
          </p:cNvPr>
          <p:cNvSpPr txBox="1">
            <a:spLocks/>
          </p:cNvSpPr>
          <p:nvPr/>
        </p:nvSpPr>
        <p:spPr>
          <a:xfrm>
            <a:off x="0" y="5202"/>
            <a:ext cx="9484468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B1E46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7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97AC18DE-B943-44AB-BAB4-AEED89858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7" y="1222509"/>
            <a:ext cx="6107349" cy="1958435"/>
          </a:xfrm>
          <a:prstGeom prst="round2DiagRect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en-GB" b="1" dirty="0"/>
              <a:t>Today only 5% of data created by Unmanned Aerial Vehicles (UAV) is processed due to bandwidth and connectivity limitations.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AF43AA-9AC8-48D4-98F3-33CB0011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023"/>
            <a:ext cx="9484468" cy="1325563"/>
          </a:xfrm>
        </p:spPr>
        <p:txBody>
          <a:bodyPr/>
          <a:lstStyle/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ijdelijke aanduiding voor inhoud 9">
            <a:extLst>
              <a:ext uri="{FF2B5EF4-FFF2-40B4-BE49-F238E27FC236}">
                <a16:creationId xmlns:a16="http://schemas.microsoft.com/office/drawing/2014/main" id="{FCF1976B-8F2A-443B-8A38-64AFF160D5E6}"/>
              </a:ext>
            </a:extLst>
          </p:cNvPr>
          <p:cNvSpPr txBox="1">
            <a:spLocks/>
          </p:cNvSpPr>
          <p:nvPr/>
        </p:nvSpPr>
        <p:spPr>
          <a:xfrm>
            <a:off x="482329" y="6296429"/>
            <a:ext cx="11227342" cy="478548"/>
          </a:xfrm>
          <a:prstGeom prst="round2DiagRect">
            <a:avLst/>
          </a:prstGeom>
          <a:solidFill>
            <a:schemeClr val="accent2">
              <a:alpha val="57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B1E46"/>
                </a:solidFill>
                <a:latin typeface="Titillium" panose="00000500000000000000" pitchFamily="50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B1E46"/>
                </a:solidFill>
                <a:latin typeface="Titillium" panose="00000500000000000000" pitchFamily="50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B1E46"/>
                </a:solidFill>
                <a:latin typeface="Titillium" panose="00000500000000000000" pitchFamily="50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1E46"/>
                </a:solidFill>
                <a:latin typeface="Titillium" panose="00000500000000000000" pitchFamily="50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1E46"/>
                </a:solidFill>
                <a:latin typeface="Titillium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 small drone fleet could easily create 150 terabytes of data per day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95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ooklet.atosresearch.eu/sites/default/files/booklet/public/content-images/p_logos/EFLY_Logo.png">
            <a:extLst>
              <a:ext uri="{FF2B5EF4-FFF2-40B4-BE49-F238E27FC236}">
                <a16:creationId xmlns:a16="http://schemas.microsoft.com/office/drawing/2014/main" id="{6E9E7E00-C6FB-479B-A75B-5D6916D1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5" y="1115971"/>
            <a:ext cx="3563102" cy="19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79AED646-269C-4DD1-AD53-62A3832FB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298" y="4615777"/>
            <a:ext cx="9066178" cy="2067128"/>
          </a:xfrm>
          <a:prstGeom prst="round2DiagRect">
            <a:avLst/>
          </a:prstGeom>
          <a:solidFill>
            <a:srgbClr val="FF3300">
              <a:alpha val="5686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/>
              <a:t>E-FLY</a:t>
            </a:r>
            <a:r>
              <a:rPr lang="en-GB" dirty="0"/>
              <a:t> overcomes these limits by exploiting </a:t>
            </a:r>
            <a:r>
              <a:rPr lang="en-GB" b="1" dirty="0"/>
              <a:t>benefits</a:t>
            </a:r>
            <a:r>
              <a:rPr lang="en-GB" dirty="0"/>
              <a:t> of </a:t>
            </a:r>
            <a:r>
              <a:rPr lang="en-GB" b="1" dirty="0"/>
              <a:t>distributed UAV Data AI processing across UAV, Edge and Cloud</a:t>
            </a:r>
            <a:r>
              <a:rPr lang="en-GB" dirty="0"/>
              <a:t>, and provides a framework for </a:t>
            </a:r>
            <a:r>
              <a:rPr lang="en-GB" b="1" dirty="0"/>
              <a:t>UAV-based inspection of Critical Infrastructures</a:t>
            </a:r>
            <a:r>
              <a:rPr lang="en-GB" dirty="0"/>
              <a:t> such as gas pipelines, roads, rail, and electric lines.</a:t>
            </a:r>
            <a:endParaRPr lang="en-GB" b="1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BC34C7C-ECCF-40A3-BBA3-241E0D295010}"/>
              </a:ext>
            </a:extLst>
          </p:cNvPr>
          <p:cNvSpPr txBox="1">
            <a:spLocks/>
          </p:cNvSpPr>
          <p:nvPr/>
        </p:nvSpPr>
        <p:spPr>
          <a:xfrm>
            <a:off x="0" y="5202"/>
            <a:ext cx="9484468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B1E46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6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ooklet.atosresearch.eu/sites/default/files/booklet/public/content-images/p_logos/EFLY_Logo.png">
            <a:extLst>
              <a:ext uri="{FF2B5EF4-FFF2-40B4-BE49-F238E27FC236}">
                <a16:creationId xmlns:a16="http://schemas.microsoft.com/office/drawing/2014/main" id="{6E9E7E00-C6FB-479B-A75B-5D6916D1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5" y="1115971"/>
            <a:ext cx="3563102" cy="19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2BDDEABA-A28B-417E-9E71-4ADE12020B8E}"/>
              </a:ext>
            </a:extLst>
          </p:cNvPr>
          <p:cNvSpPr/>
          <p:nvPr/>
        </p:nvSpPr>
        <p:spPr>
          <a:xfrm>
            <a:off x="2805444" y="3254355"/>
            <a:ext cx="7940669" cy="2781067"/>
          </a:xfrm>
          <a:prstGeom prst="round2Diag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B1E46"/>
                </a:solidFill>
                <a:latin typeface="Titillium" panose="00000500000000000000" pitchFamily="50" charset="0"/>
              </a:rPr>
              <a:t>Ability to exploit data gathered from UAVs will soon become an urgent need.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B1E46"/>
                </a:solidFill>
                <a:latin typeface="Titillium" panose="00000500000000000000" pitchFamily="50" charset="0"/>
              </a:rPr>
              <a:t>Edge computing acts as the ground-breaking technology that can make this happen.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B1E46"/>
                </a:solidFill>
                <a:latin typeface="Titillium" panose="00000500000000000000" pitchFamily="50" charset="0"/>
              </a:rPr>
              <a:t>Benefits of E-FLY are applicable to diverse infrastructure inspection cases (gas, powerlines and roads) and other sectors (delivery and traffic control). </a:t>
            </a:r>
            <a:endParaRPr lang="es-ES" sz="2400" b="1" dirty="0">
              <a:solidFill>
                <a:srgbClr val="0B1E46"/>
              </a:solidFill>
              <a:latin typeface="Titillium" panose="00000500000000000000" pitchFamily="50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1AFE741-D525-47C3-91F9-77F63472E515}"/>
              </a:ext>
            </a:extLst>
          </p:cNvPr>
          <p:cNvSpPr txBox="1">
            <a:spLocks/>
          </p:cNvSpPr>
          <p:nvPr/>
        </p:nvSpPr>
        <p:spPr>
          <a:xfrm>
            <a:off x="0" y="5202"/>
            <a:ext cx="9484468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B1E46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0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F284322-2D88-4DAF-A65A-98E8FF7B95F9}"/>
              </a:ext>
            </a:extLst>
          </p:cNvPr>
          <p:cNvSpPr txBox="1">
            <a:spLocks/>
          </p:cNvSpPr>
          <p:nvPr/>
        </p:nvSpPr>
        <p:spPr>
          <a:xfrm>
            <a:off x="396507" y="3003576"/>
            <a:ext cx="5772149" cy="3630688"/>
          </a:xfrm>
          <a:prstGeom prst="round2Diag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nl-NL"/>
            </a:defPPr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>
                <a:solidFill>
                  <a:srgbClr val="0B1E46"/>
                </a:solidFill>
                <a:latin typeface="Titillium" panose="000005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Edge computing locates computing and storage resources at the Edge of the network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B1E46"/>
                </a:solidFill>
                <a:latin typeface="Titillium" panose="00000500000000000000" pitchFamily="50" charset="0"/>
              </a:rPr>
              <a:t>“getting data and computation at the right place and right time in a more decentralized manner” to avoid not essential data transmissions over the network </a:t>
            </a:r>
          </a:p>
          <a:p>
            <a:pPr marL="0" indent="0">
              <a:buNone/>
            </a:pPr>
            <a:r>
              <a:rPr lang="en-US" dirty="0"/>
              <a:t>Gartner defines edge computing as “solutions that facilitate data processing at or near the source of data generation”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8A69D6-3B3F-4CCE-B93F-FECBEC9521CD}"/>
              </a:ext>
            </a:extLst>
          </p:cNvPr>
          <p:cNvGrpSpPr/>
          <p:nvPr/>
        </p:nvGrpSpPr>
        <p:grpSpPr>
          <a:xfrm>
            <a:off x="9581746" y="1965215"/>
            <a:ext cx="2108064" cy="3560095"/>
            <a:chOff x="6791723" y="1079998"/>
            <a:chExt cx="2028427" cy="3456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316CBF-305E-4568-B921-8ED846B3ADC8}"/>
                </a:ext>
              </a:extLst>
            </p:cNvPr>
            <p:cNvSpPr txBox="1"/>
            <p:nvPr/>
          </p:nvSpPr>
          <p:spPr>
            <a:xfrm>
              <a:off x="6791723" y="3447107"/>
              <a:ext cx="2028427" cy="1088891"/>
            </a:xfrm>
            <a:prstGeom prst="rect">
              <a:avLst/>
            </a:prstGeom>
            <a:solidFill>
              <a:srgbClr val="AEA400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IoT devices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DE7D28-C5E5-4524-938D-24B74059AFFD}"/>
                </a:ext>
              </a:extLst>
            </p:cNvPr>
            <p:cNvSpPr/>
            <p:nvPr/>
          </p:nvSpPr>
          <p:spPr>
            <a:xfrm>
              <a:off x="7301936" y="2263553"/>
              <a:ext cx="1008000" cy="1008000"/>
            </a:xfrm>
            <a:prstGeom prst="ellipse">
              <a:avLst/>
            </a:prstGeom>
            <a:solidFill>
              <a:srgbClr val="A62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Edge nodes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CD980DA-B1C6-4CF7-BD84-BA1E72FFFF1F}"/>
                </a:ext>
              </a:extLst>
            </p:cNvPr>
            <p:cNvSpPr/>
            <p:nvPr/>
          </p:nvSpPr>
          <p:spPr>
            <a:xfrm>
              <a:off x="7301936" y="1079998"/>
              <a:ext cx="1008000" cy="1008000"/>
            </a:xfrm>
            <a:prstGeom prst="ellipse">
              <a:avLst/>
            </a:prstGeom>
            <a:solidFill>
              <a:srgbClr val="00B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Cloud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services</a:t>
              </a:r>
            </a:p>
          </p:txBody>
        </p:sp>
        <p:pic>
          <p:nvPicPr>
            <p:cNvPr id="9" name="Picture 4" descr="Image result for edge device icon">
              <a:extLst>
                <a:ext uri="{FF2B5EF4-FFF2-40B4-BE49-F238E27FC236}">
                  <a16:creationId xmlns:a16="http://schemas.microsoft.com/office/drawing/2014/main" id="{EFA24023-8C10-4410-8457-A9C638D0DB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3" t="23766" r="13225" b="43433"/>
            <a:stretch/>
          </p:blipFill>
          <p:spPr bwMode="auto">
            <a:xfrm>
              <a:off x="6990597" y="3751852"/>
              <a:ext cx="1630680" cy="722590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55722C4-1394-4EA8-A945-740DE5227757}"/>
                </a:ext>
              </a:extLst>
            </p:cNvPr>
            <p:cNvCxnSpPr>
              <a:cxnSpLocks/>
              <a:stCxn id="8" idx="4"/>
              <a:endCxn id="7" idx="0"/>
            </p:cNvCxnSpPr>
            <p:nvPr/>
          </p:nvCxnSpPr>
          <p:spPr>
            <a:xfrm>
              <a:off x="7805936" y="2087998"/>
              <a:ext cx="0" cy="175555"/>
            </a:xfrm>
            <a:prstGeom prst="straightConnector1">
              <a:avLst/>
            </a:prstGeom>
            <a:ln w="12700">
              <a:solidFill>
                <a:srgbClr val="80808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0636F9-252C-4192-A723-E81AA31DA97F}"/>
                </a:ext>
              </a:extLst>
            </p:cNvPr>
            <p:cNvCxnSpPr>
              <a:cxnSpLocks/>
              <a:stCxn id="7" idx="4"/>
              <a:endCxn id="6" idx="0"/>
            </p:cNvCxnSpPr>
            <p:nvPr/>
          </p:nvCxnSpPr>
          <p:spPr>
            <a:xfrm>
              <a:off x="7805936" y="3271553"/>
              <a:ext cx="1" cy="175554"/>
            </a:xfrm>
            <a:prstGeom prst="straightConnector1">
              <a:avLst/>
            </a:prstGeom>
            <a:ln w="12700">
              <a:solidFill>
                <a:srgbClr val="80808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 descr="http://booklet.atosresearch.eu/sites/default/files/booklet/public/content-images/p_logos/EFLY_Logo.png">
            <a:extLst>
              <a:ext uri="{FF2B5EF4-FFF2-40B4-BE49-F238E27FC236}">
                <a16:creationId xmlns:a16="http://schemas.microsoft.com/office/drawing/2014/main" id="{209D1B67-2148-4582-8927-002543DD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7" y="1037174"/>
            <a:ext cx="3563102" cy="19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6F5714A3-4FC0-4B88-8508-FA1DAFDE26DC}"/>
              </a:ext>
            </a:extLst>
          </p:cNvPr>
          <p:cNvSpPr txBox="1">
            <a:spLocks/>
          </p:cNvSpPr>
          <p:nvPr/>
        </p:nvSpPr>
        <p:spPr>
          <a:xfrm>
            <a:off x="0" y="5202"/>
            <a:ext cx="9484468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B1E46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ooklet.atosresearch.eu/sites/default/files/booklet/public/content-images/p_logos/EFLY_Logo.png">
            <a:extLst>
              <a:ext uri="{FF2B5EF4-FFF2-40B4-BE49-F238E27FC236}">
                <a16:creationId xmlns:a16="http://schemas.microsoft.com/office/drawing/2014/main" id="{6E9E7E00-C6FB-479B-A75B-5D6916D1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5" y="1115971"/>
            <a:ext cx="3563102" cy="19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loud computing">
            <a:extLst>
              <a:ext uri="{FF2B5EF4-FFF2-40B4-BE49-F238E27FC236}">
                <a16:creationId xmlns:a16="http://schemas.microsoft.com/office/drawing/2014/main" id="{C028E10B-8B66-4D43-AB90-8488D8CD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46" y="2891249"/>
            <a:ext cx="1224138" cy="10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B1ABA8-8CAF-424D-8F96-8B0C7F230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80" y="3219820"/>
            <a:ext cx="1137661" cy="72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EA85D-A038-45C9-9F50-3E42B616A5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16" y="3219822"/>
            <a:ext cx="1193106" cy="621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90A4B4-4008-4700-9185-5F0057E5B0F6}"/>
              </a:ext>
            </a:extLst>
          </p:cNvPr>
          <p:cNvSpPr txBox="1"/>
          <p:nvPr/>
        </p:nvSpPr>
        <p:spPr>
          <a:xfrm>
            <a:off x="4177822" y="4155926"/>
            <a:ext cx="6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UAV</a:t>
            </a:r>
            <a:endParaRPr lang="es-E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A083A0-3142-4238-9431-EB2A8137DAC0}"/>
              </a:ext>
            </a:extLst>
          </p:cNvPr>
          <p:cNvSpPr/>
          <p:nvPr/>
        </p:nvSpPr>
        <p:spPr>
          <a:xfrm>
            <a:off x="6646639" y="4012022"/>
            <a:ext cx="1008000" cy="1008000"/>
          </a:xfrm>
          <a:prstGeom prst="ellipse">
            <a:avLst/>
          </a:prstGeom>
          <a:solidFill>
            <a:srgbClr val="A62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Edge Computing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13018A-C1DC-4D76-B180-F0B6F70FEAE7}"/>
              </a:ext>
            </a:extLst>
          </p:cNvPr>
          <p:cNvSpPr/>
          <p:nvPr/>
        </p:nvSpPr>
        <p:spPr>
          <a:xfrm>
            <a:off x="9851638" y="3992522"/>
            <a:ext cx="1137661" cy="1008000"/>
          </a:xfrm>
          <a:prstGeom prst="ellipse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Cloud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Computing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D4FB190F-599A-42EF-9F77-317D5E5DBC3E}"/>
              </a:ext>
            </a:extLst>
          </p:cNvPr>
          <p:cNvSpPr/>
          <p:nvPr/>
        </p:nvSpPr>
        <p:spPr>
          <a:xfrm rot="16200000">
            <a:off x="5617927" y="3075861"/>
            <a:ext cx="432048" cy="1008000"/>
          </a:xfrm>
          <a:prstGeom prst="curvedLeftArrow">
            <a:avLst/>
          </a:prstGeom>
          <a:solidFill>
            <a:srgbClr val="D71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5F7C50BA-FBF2-4BC1-8798-F74D5D413CF3}"/>
              </a:ext>
            </a:extLst>
          </p:cNvPr>
          <p:cNvSpPr/>
          <p:nvPr/>
        </p:nvSpPr>
        <p:spPr>
          <a:xfrm rot="16200000">
            <a:off x="8786390" y="3075863"/>
            <a:ext cx="432048" cy="1008000"/>
          </a:xfrm>
          <a:prstGeom prst="curvedLeftArrow">
            <a:avLst/>
          </a:prstGeom>
          <a:solidFill>
            <a:srgbClr val="D71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DE7A8-EE23-4CD3-A69C-35EDC49653D2}"/>
              </a:ext>
            </a:extLst>
          </p:cNvPr>
          <p:cNvSpPr txBox="1"/>
          <p:nvPr/>
        </p:nvSpPr>
        <p:spPr>
          <a:xfrm>
            <a:off x="5329950" y="2931790"/>
            <a:ext cx="10743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computation </a:t>
            </a:r>
          </a:p>
          <a:p>
            <a:r>
              <a:rPr lang="en-US" sz="1050" i="1" dirty="0"/>
              <a:t>off-</a:t>
            </a:r>
            <a:r>
              <a:rPr lang="en-US" sz="1050" i="1" dirty="0" err="1"/>
              <a:t>loadding</a:t>
            </a:r>
            <a:endParaRPr lang="es-ES" sz="105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1CEEA-A9FE-4493-B3FB-A768F9F17BAD}"/>
              </a:ext>
            </a:extLst>
          </p:cNvPr>
          <p:cNvSpPr txBox="1"/>
          <p:nvPr/>
        </p:nvSpPr>
        <p:spPr>
          <a:xfrm>
            <a:off x="8426294" y="2931790"/>
            <a:ext cx="10743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computation </a:t>
            </a:r>
          </a:p>
          <a:p>
            <a:r>
              <a:rPr lang="en-US" sz="1050" i="1" dirty="0"/>
              <a:t>off-</a:t>
            </a:r>
            <a:r>
              <a:rPr lang="en-US" sz="1050" i="1" dirty="0" err="1"/>
              <a:t>loadding</a:t>
            </a:r>
            <a:endParaRPr lang="es-ES" sz="1050" i="1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577FCBB-F6A7-4127-9F59-F86D5586ED37}"/>
              </a:ext>
            </a:extLst>
          </p:cNvPr>
          <p:cNvSpPr/>
          <p:nvPr/>
        </p:nvSpPr>
        <p:spPr>
          <a:xfrm>
            <a:off x="8498414" y="3908600"/>
            <a:ext cx="1008000" cy="175318"/>
          </a:xfrm>
          <a:prstGeom prst="leftArrow">
            <a:avLst/>
          </a:prstGeom>
          <a:solidFill>
            <a:srgbClr val="3F9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4BCA9D44-94CA-402A-B94F-F5670B795AD7}"/>
              </a:ext>
            </a:extLst>
          </p:cNvPr>
          <p:cNvSpPr/>
          <p:nvPr/>
        </p:nvSpPr>
        <p:spPr>
          <a:xfrm>
            <a:off x="5258054" y="3939902"/>
            <a:ext cx="1008000" cy="175318"/>
          </a:xfrm>
          <a:prstGeom prst="leftArrow">
            <a:avLst/>
          </a:prstGeom>
          <a:solidFill>
            <a:srgbClr val="3F9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C7A9763-0E5C-49DF-ABD4-202A9FA559C9}"/>
              </a:ext>
            </a:extLst>
          </p:cNvPr>
          <p:cNvSpPr/>
          <p:nvPr/>
        </p:nvSpPr>
        <p:spPr>
          <a:xfrm>
            <a:off x="3888747" y="4039828"/>
            <a:ext cx="1008000" cy="10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UAV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009F89A4-BA71-4EBA-8BAB-60A3E3BC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06" y="5389597"/>
            <a:ext cx="11340232" cy="1325563"/>
          </a:xfrm>
          <a:prstGeom prst="round2DiagRect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/>
              <a:t>E-FLY builds a framework that combines AI-enabled image processing distributed across three different execution environments, UAV, Edge and Cloud.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BB697FBB-5F59-4B62-AAB4-60E8B0BF9777}"/>
              </a:ext>
            </a:extLst>
          </p:cNvPr>
          <p:cNvSpPr txBox="1">
            <a:spLocks/>
          </p:cNvSpPr>
          <p:nvPr/>
        </p:nvSpPr>
        <p:spPr>
          <a:xfrm>
            <a:off x="0" y="5202"/>
            <a:ext cx="9484468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B1E46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7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C8B64-8477-4244-8572-FEFD02C4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514358"/>
            <a:ext cx="5257800" cy="5207453"/>
          </a:xfrm>
          <a:prstGeom prst="round2Diag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b="1" dirty="0"/>
              <a:t>Computer Vision (CV)</a:t>
            </a:r>
            <a:r>
              <a:rPr lang="en-GB" sz="2400" b="1" dirty="0"/>
              <a:t> </a:t>
            </a:r>
            <a:r>
              <a:rPr lang="en-GB" sz="2000" dirty="0"/>
              <a:t>identifies and geolocates objects or situations that imply a risk to the structural integrity of the infrastructure for which it has been trained.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/>
              <a:t>Safety</a:t>
            </a:r>
            <a:r>
              <a:rPr lang="en-GB" sz="2400" b="1" dirty="0"/>
              <a:t> </a:t>
            </a:r>
            <a:r>
              <a:rPr lang="en-GB" sz="2000" dirty="0"/>
              <a:t>Processes assist the UAV pilot (operator) in the safe operation of the drone, specifically, to avoid the collision with any object which may get into the UAV navigation path.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/>
              <a:t>Storage and Processing Infrastructure Management components </a:t>
            </a:r>
            <a:r>
              <a:rPr lang="en-GB" sz="2000" dirty="0"/>
              <a:t>are responsible for provisioning of computational and storage capabilities in the resources located at the Edge of the network. </a:t>
            </a:r>
            <a:endParaRPr lang="en-GB" sz="2400" dirty="0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207CE3E6-D5E3-4285-AD62-CD9AD079A094}"/>
              </a:ext>
            </a:extLst>
          </p:cNvPr>
          <p:cNvSpPr txBox="1">
            <a:spLocks/>
          </p:cNvSpPr>
          <p:nvPr/>
        </p:nvSpPr>
        <p:spPr>
          <a:xfrm>
            <a:off x="0" y="5202"/>
            <a:ext cx="9484468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B1E46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image21.png">
            <a:extLst>
              <a:ext uri="{FF2B5EF4-FFF2-40B4-BE49-F238E27FC236}">
                <a16:creationId xmlns:a16="http://schemas.microsoft.com/office/drawing/2014/main" id="{ABEDC2EF-5BF7-42BE-B02F-D438B0DA6A3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40790" y="2090230"/>
            <a:ext cx="5400675" cy="30861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4976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ooklet.atosresearch.eu/sites/default/files/booklet/public/content-images/p_logos/EFLY_Logo.png">
            <a:extLst>
              <a:ext uri="{FF2B5EF4-FFF2-40B4-BE49-F238E27FC236}">
                <a16:creationId xmlns:a16="http://schemas.microsoft.com/office/drawing/2014/main" id="{6E9E7E00-C6FB-479B-A75B-5D6916D1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5" y="1115971"/>
            <a:ext cx="3563102" cy="19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4743DF86-03C1-42B8-958F-729BBBEB61D7}"/>
              </a:ext>
            </a:extLst>
          </p:cNvPr>
          <p:cNvSpPr/>
          <p:nvPr/>
        </p:nvSpPr>
        <p:spPr>
          <a:xfrm>
            <a:off x="3881506" y="4654137"/>
            <a:ext cx="7344214" cy="1818670"/>
          </a:xfrm>
          <a:prstGeom prst="round2DiagRect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71450" lvl="0" indent="-171450">
              <a:buFont typeface="Webdings" panose="05030102010509060703" pitchFamily="18" charset="2"/>
              <a:buChar char="æ"/>
            </a:pPr>
            <a:r>
              <a:rPr lang="en-US" sz="2000" dirty="0">
                <a:solidFill>
                  <a:schemeClr val="tx1"/>
                </a:solidFill>
              </a:rPr>
              <a:t>Utilities and Services Companies</a:t>
            </a:r>
            <a:endParaRPr lang="en-GB" sz="2000" dirty="0">
              <a:solidFill>
                <a:schemeClr val="tx1"/>
              </a:solidFill>
            </a:endParaRPr>
          </a:p>
          <a:p>
            <a:pPr marL="171450" lvl="0" indent="-171450">
              <a:buFont typeface="Webdings" panose="05030102010509060703" pitchFamily="18" charset="2"/>
              <a:buChar char="æ"/>
            </a:pPr>
            <a:r>
              <a:rPr lang="en-US" sz="2000" dirty="0">
                <a:solidFill>
                  <a:schemeClr val="tx1"/>
                </a:solidFill>
              </a:rPr>
              <a:t>Critical Infrastructure Operators/Owners  – Oil &amp; Gas, Electricity, Railway, Roads, Water, </a:t>
            </a:r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 marL="171450" lvl="0" indent="-171450">
              <a:buFont typeface="Webdings" panose="05030102010509060703" pitchFamily="18" charset="2"/>
              <a:buChar char="æ"/>
            </a:pPr>
            <a:r>
              <a:rPr lang="en-US" sz="2000" dirty="0">
                <a:solidFill>
                  <a:schemeClr val="tx1"/>
                </a:solidFill>
              </a:rPr>
              <a:t>Delivery and Traffic Control Operators</a:t>
            </a:r>
            <a:endParaRPr lang="en-GB" sz="2000" dirty="0">
              <a:solidFill>
                <a:schemeClr val="tx1"/>
              </a:solidFill>
            </a:endParaRPr>
          </a:p>
          <a:p>
            <a:pPr marL="171450" lvl="0" indent="-171450">
              <a:buFont typeface="Webdings" panose="05030102010509060703" pitchFamily="18" charset="2"/>
              <a:buChar char="æ"/>
            </a:pPr>
            <a:r>
              <a:rPr lang="en-US" sz="2000" dirty="0">
                <a:solidFill>
                  <a:schemeClr val="tx1"/>
                </a:solidFill>
              </a:rPr>
              <a:t>Managed Surveillance and Monitoring Companies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 algn="r">
              <a:lnSpc>
                <a:spcPct val="90000"/>
              </a:lnSpc>
              <a:buFont typeface="Webdings" panose="05030102010509060703" pitchFamily="18" charset="2"/>
              <a:buChar char="æ"/>
            </a:pPr>
            <a:endParaRPr lang="en-GB" sz="2400" dirty="0">
              <a:solidFill>
                <a:schemeClr val="accent2"/>
              </a:solidFill>
              <a:latin typeface="Titillium" panose="00000500000000000000" pitchFamily="50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AA8413B8-D96A-4269-AD26-CC97533740FA}"/>
              </a:ext>
            </a:extLst>
          </p:cNvPr>
          <p:cNvSpPr/>
          <p:nvPr/>
        </p:nvSpPr>
        <p:spPr>
          <a:xfrm>
            <a:off x="431806" y="3303395"/>
            <a:ext cx="7940669" cy="1152275"/>
          </a:xfrm>
          <a:prstGeom prst="round2Diag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B1E46"/>
                </a:solidFill>
                <a:latin typeface="Titillium" panose="00000500000000000000" pitchFamily="50" charset="0"/>
              </a:rPr>
              <a:t>Benefits of E-FLY are applicable to diverse infrastructure inspection cases (gas, powerlines and roads) and other sectors (delivery and traffic control). </a:t>
            </a:r>
            <a:endParaRPr lang="es-ES" sz="2400" b="1" dirty="0">
              <a:solidFill>
                <a:srgbClr val="0B1E46"/>
              </a:solidFill>
              <a:latin typeface="Titillium" panose="00000500000000000000" pitchFamily="50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CA6028C-E387-4712-9E27-8DC0E8C172EA}"/>
              </a:ext>
            </a:extLst>
          </p:cNvPr>
          <p:cNvSpPr txBox="1">
            <a:spLocks/>
          </p:cNvSpPr>
          <p:nvPr/>
        </p:nvSpPr>
        <p:spPr>
          <a:xfrm>
            <a:off x="0" y="5202"/>
            <a:ext cx="9484468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B1E46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5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ooklet.atosresearch.eu/sites/default/files/booklet/public/content-images/p_logos/EFLY_Logo.png">
            <a:extLst>
              <a:ext uri="{FF2B5EF4-FFF2-40B4-BE49-F238E27FC236}">
                <a16:creationId xmlns:a16="http://schemas.microsoft.com/office/drawing/2014/main" id="{6E9E7E00-C6FB-479B-A75B-5D6916D1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5" y="1115970"/>
            <a:ext cx="3563102" cy="19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94AE46F2-6050-4CC5-A3F9-F0A0CD8B7BA7}"/>
              </a:ext>
            </a:extLst>
          </p:cNvPr>
          <p:cNvSpPr/>
          <p:nvPr/>
        </p:nvSpPr>
        <p:spPr>
          <a:xfrm>
            <a:off x="1025227" y="4239457"/>
            <a:ext cx="10998160" cy="2073794"/>
          </a:xfrm>
          <a:prstGeom prst="round2DiagRect">
            <a:avLst/>
          </a:prstGeom>
          <a:solidFill>
            <a:srgbClr val="FF3300">
              <a:alpha val="5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solidFill>
                  <a:schemeClr val="tx1"/>
                </a:solidFill>
                <a:latin typeface="Titillium" panose="00000500000000000000" pitchFamily="50" charset="0"/>
              </a:rPr>
              <a:t>Status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Titillium" panose="00000500000000000000" pitchFamily="50" charset="0"/>
              </a:rPr>
              <a:t>Developing our initial prototype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Overall E-FLY architecture defined out of existing building blocks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Initial flights for Computer Vision performed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Experimentation over limited Edge devices equipped with GPUs with Azure IoT Edge and AWS Greengrass</a:t>
            </a:r>
            <a:endParaRPr lang="en-GB" sz="2000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8C6D98B5-984A-4C58-B097-F33E54F2817D}"/>
              </a:ext>
            </a:extLst>
          </p:cNvPr>
          <p:cNvSpPr txBox="1">
            <a:spLocks/>
          </p:cNvSpPr>
          <p:nvPr/>
        </p:nvSpPr>
        <p:spPr>
          <a:xfrm>
            <a:off x="0" y="5202"/>
            <a:ext cx="9484468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B1E46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E-FLY </a:t>
            </a:r>
            <a:r>
              <a:rPr lang="es-ES" b="0" dirty="0"/>
              <a:t>Edge-</a:t>
            </a:r>
            <a:r>
              <a:rPr lang="es-ES" b="0" dirty="0" err="1"/>
              <a:t>enabled</a:t>
            </a:r>
            <a:r>
              <a:rPr lang="es-ES" b="0" dirty="0"/>
              <a:t> </a:t>
            </a:r>
            <a:r>
              <a:rPr lang="es-ES" b="0" dirty="0" err="1"/>
              <a:t>Flying</a:t>
            </a:r>
            <a:r>
              <a:rPr lang="es-ES" b="0" dirty="0"/>
              <a:t> Inspector, </a:t>
            </a:r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e-fly.eu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162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4000" b="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T-Digital_PowerPoint_template_2018" id="{58B9213D-3FE1-5546-81B1-38D19893FA44}" vid="{745A7CA4-0ACF-6D42-BEAE-8115C8658F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0</TotalTime>
  <Words>538</Words>
  <Application>Microsoft Office PowerPoint</Application>
  <PresentationFormat>Panorámica</PresentationFormat>
  <Paragraphs>60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Titillium</vt:lpstr>
      <vt:lpstr>Webdings</vt:lpstr>
      <vt:lpstr>Wingdings</vt:lpstr>
      <vt:lpstr>Kantoorthema</vt:lpstr>
      <vt:lpstr>19239 E-FLY Edge-enabled Flying Inspector </vt:lpstr>
      <vt:lpstr>E-FLY Edge-enabled Flying Inspector, e-fly.eu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Name</dc:title>
  <dc:creator>Christophe Favart</dc:creator>
  <cp:lastModifiedBy>Morales Perez, Ana Maria</cp:lastModifiedBy>
  <cp:revision>33</cp:revision>
  <dcterms:created xsi:type="dcterms:W3CDTF">2019-04-29T09:05:57Z</dcterms:created>
  <dcterms:modified xsi:type="dcterms:W3CDTF">2019-07-23T12:47:27Z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ana.juanf@atos.net</vt:lpwstr>
  </property>
  <property fmtid="{D5CDD505-2E9C-101B-9397-08002B2CF9AE}" pid="5" name="MSIP_Label_112e00b9-34e2-4b26-a577-af1fd0f9f7ee_SetDate">
    <vt:lpwstr>2019-07-04T16:05:26.2583125Z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2cff3587-c777-4382-a747-1bb09540a783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ana.juanf@atos.net</vt:lpwstr>
  </property>
  <property fmtid="{D5CDD505-2E9C-101B-9397-08002B2CF9AE}" pid="13" name="MSIP_Label_e463cba9-5f6c-478d-9329-7b2295e4e8ed_SetDate">
    <vt:lpwstr>2019-07-04T16:05:26.2583125Z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2cff3587-c777-4382-a747-1bb09540a783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