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311" r:id="rId3"/>
    <p:sldId id="316" r:id="rId4"/>
    <p:sldId id="313" r:id="rId5"/>
    <p:sldId id="273" r:id="rId6"/>
    <p:sldId id="292" r:id="rId7"/>
    <p:sldId id="312" r:id="rId8"/>
    <p:sldId id="320" r:id="rId9"/>
    <p:sldId id="272" r:id="rId10"/>
    <p:sldId id="265" r:id="rId11"/>
    <p:sldId id="314" r:id="rId12"/>
    <p:sldId id="315" r:id="rId13"/>
    <p:sldId id="319" r:id="rId14"/>
    <p:sldId id="321" r:id="rId15"/>
    <p:sldId id="333" r:id="rId16"/>
    <p:sldId id="329" r:id="rId17"/>
    <p:sldId id="330" r:id="rId18"/>
    <p:sldId id="331" r:id="rId19"/>
    <p:sldId id="332" r:id="rId20"/>
    <p:sldId id="271" r:id="rId21"/>
    <p:sldId id="267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E46"/>
    <a:srgbClr val="838CA2"/>
    <a:srgbClr val="FFFFFF"/>
    <a:srgbClr val="0619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6357" autoAdjust="0"/>
  </p:normalViewPr>
  <p:slideViewPr>
    <p:cSldViewPr snapToGrid="0">
      <p:cViewPr varScale="1">
        <p:scale>
          <a:sx n="78" d="100"/>
          <a:sy n="78" d="100"/>
        </p:scale>
        <p:origin x="120" y="7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EF6BEEDC-60A4-45FD-8FCE-377ECF421C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1A6E26C-6C30-4BC5-809E-C5F04E406B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0D7A4-8F8D-43F0-838B-A2F1B2398F87}" type="datetimeFigureOut">
              <a:rPr lang="nl-NL" smtClean="0"/>
              <a:t>23-7-2019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6BE6EBA-74B0-4ED3-BDFC-9903BA1B9F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DDEBCC-31C4-4254-9B41-D986E53626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FED12-F16E-4336-840C-B4436C041C4F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3499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170FF-00E2-4472-BB47-D1CC41A0194B}" type="datetimeFigureOut">
              <a:rPr lang="es-ES" smtClean="0"/>
              <a:t>23/07/2019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76548-1821-4AE4-834C-12CFFBD157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5229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ACF9B-D878-4575-B731-3897C319AE75}" type="slidenum">
              <a:rPr lang="el-GR" smtClean="0"/>
              <a:t>20</a:t>
            </a:fld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CCA3531-20BA-48C0-AEE8-073FD83DF27F}" type="datetime1">
              <a:rPr lang="el-GR" smtClean="0"/>
              <a:t>23/7/2019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11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2C05FF8C-206E-4910-9F30-CD6CD5733E39}"/>
              </a:ext>
            </a:extLst>
          </p:cNvPr>
          <p:cNvSpPr txBox="1"/>
          <p:nvPr userDrawn="1"/>
        </p:nvSpPr>
        <p:spPr>
          <a:xfrm>
            <a:off x="0" y="0"/>
            <a:ext cx="12192000" cy="6858481"/>
          </a:xfrm>
          <a:prstGeom prst="rect">
            <a:avLst/>
          </a:prstGeom>
          <a:solidFill>
            <a:srgbClr val="061945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33" name="Groep 32">
            <a:extLst>
              <a:ext uri="{FF2B5EF4-FFF2-40B4-BE49-F238E27FC236}">
                <a16:creationId xmlns:a16="http://schemas.microsoft.com/office/drawing/2014/main" id="{1AA34930-80D1-4201-91F9-0A0EA3C6586B}"/>
              </a:ext>
            </a:extLst>
          </p:cNvPr>
          <p:cNvGrpSpPr/>
          <p:nvPr userDrawn="1"/>
        </p:nvGrpSpPr>
        <p:grpSpPr>
          <a:xfrm>
            <a:off x="1638300" y="1959686"/>
            <a:ext cx="2319824" cy="2723880"/>
            <a:chOff x="1253292" y="1607127"/>
            <a:chExt cx="3070790" cy="3605646"/>
          </a:xfrm>
        </p:grpSpPr>
        <p:cxnSp>
          <p:nvCxnSpPr>
            <p:cNvPr id="9" name="Straight Connector 12">
              <a:extLst>
                <a:ext uri="{FF2B5EF4-FFF2-40B4-BE49-F238E27FC236}">
                  <a16:creationId xmlns:a16="http://schemas.microsoft.com/office/drawing/2014/main" id="{84DF0D2F-CBA5-49B8-8AE5-1312731849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24081" y="1607127"/>
              <a:ext cx="1" cy="3488748"/>
            </a:xfrm>
            <a:prstGeom prst="line">
              <a:avLst/>
            </a:prstGeom>
            <a:ln w="6350">
              <a:solidFill>
                <a:srgbClr val="838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83C6DD65-D41B-4BDD-A72E-DDC3A693A7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292" y="1607127"/>
              <a:ext cx="2545162" cy="3605646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ECE68DA-8937-44A5-901F-331301315C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8143" y="2590800"/>
            <a:ext cx="6970084" cy="71080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800" b="1">
                <a:solidFill>
                  <a:schemeClr val="bg1"/>
                </a:solidFill>
                <a:latin typeface="Titillium" panose="00000500000000000000" pitchFamily="50" charset="0"/>
              </a:defRPr>
            </a:lvl1pPr>
          </a:lstStyle>
          <a:p>
            <a:r>
              <a:rPr lang="nl-NL" dirty="0"/>
              <a:t>TITLE PRESENTATION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01075AB-44C8-4AFB-AA0E-F18BDAB28D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88143" y="3430929"/>
            <a:ext cx="6970451" cy="5714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3800" b="1">
                <a:solidFill>
                  <a:srgbClr val="838CA2"/>
                </a:solidFill>
                <a:latin typeface="Titillium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SUBTITLE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54D83114-ABAD-4BB9-A43A-6920570DD2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142" y="4132207"/>
            <a:ext cx="6970093" cy="57149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Titillium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Place and date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1614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3B39E0-A3BA-481D-A018-D7FEB0929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rgbClr val="0B1E46"/>
                </a:solidFill>
                <a:latin typeface="Titillium" panose="00000500000000000000" pitchFamily="50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rgbClr val="0B1E46"/>
                </a:solidFill>
                <a:latin typeface="Titillium" panose="00000500000000000000" pitchFamily="50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rgbClr val="0B1E46"/>
                </a:solidFill>
                <a:latin typeface="Titillium" panose="00000500000000000000" pitchFamily="50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rgbClr val="0B1E46"/>
                </a:solidFill>
                <a:latin typeface="Titillium" panose="00000500000000000000" pitchFamily="50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rgbClr val="0B1E46"/>
                </a:solidFill>
                <a:latin typeface="Titillium" panose="00000500000000000000" pitchFamily="50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4DFF5B0-BF1C-461E-90B5-0C85C3D77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372475" cy="1325563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0B1E46"/>
                </a:solidFill>
                <a:latin typeface="Titillium" panose="00000500000000000000" pitchFamily="50" charset="0"/>
              </a:defRPr>
            </a:lvl1pPr>
          </a:lstStyle>
          <a:p>
            <a:r>
              <a:rPr lang="nl-NL" dirty="0"/>
              <a:t>One column layout</a:t>
            </a:r>
          </a:p>
        </p:txBody>
      </p:sp>
    </p:spTree>
    <p:extLst>
      <p:ext uri="{BB962C8B-B14F-4D97-AF65-F5344CB8AC3E}">
        <p14:creationId xmlns:p14="http://schemas.microsoft.com/office/powerpoint/2010/main" val="59441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C7FB5A-678E-44C5-97D5-2BBEE66B4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315325" cy="1325563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0B1E46"/>
                </a:solidFill>
                <a:latin typeface="Titillium" panose="00000500000000000000" pitchFamily="50" charset="0"/>
              </a:defRPr>
            </a:lvl1pPr>
          </a:lstStyle>
          <a:p>
            <a:r>
              <a:rPr lang="nl-NL" dirty="0"/>
              <a:t>Two column layout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D18BD3-CF5C-40A0-9AA9-FA737ED82E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B1E46"/>
                </a:solidFill>
                <a:latin typeface="Titillium" panose="00000500000000000000" pitchFamily="50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D56901A-FE86-4F52-8395-4D4E6FFCB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B1E46"/>
                </a:solidFill>
                <a:latin typeface="Titillium" panose="00000500000000000000" pitchFamily="50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155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89F943-5741-46E4-808E-51C73BDAC3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8399462" cy="124460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0B1E46"/>
                </a:solidFill>
                <a:latin typeface="Titillium" panose="00000500000000000000" pitchFamily="50" charset="0"/>
              </a:defRPr>
            </a:lvl1pPr>
          </a:lstStyle>
          <a:p>
            <a:r>
              <a:rPr lang="nl-NL" dirty="0"/>
              <a:t>Two column layout (with subtitles)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9427C24-744E-4DC7-99D6-076257FB1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B1E46"/>
                </a:solidFill>
                <a:latin typeface="Titillium" panose="000005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E698B8B-1533-4DB0-8CFD-06A920462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B1E46"/>
                </a:solidFill>
                <a:latin typeface="Titillium" panose="00000500000000000000" pitchFamily="50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14B9733-0631-44F4-9DCB-A8D50CE4C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B1E46"/>
                </a:solidFill>
                <a:latin typeface="Titillium" panose="000005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B7A6EF2-D373-446F-AD67-60756434BD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B1E46"/>
                </a:solidFill>
                <a:latin typeface="Titillium" panose="00000500000000000000" pitchFamily="50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45537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E9A9F47D-1DD2-4712-B7C7-AF8FB4DD3694}"/>
              </a:ext>
            </a:extLst>
          </p:cNvPr>
          <p:cNvSpPr txBox="1"/>
          <p:nvPr userDrawn="1"/>
        </p:nvSpPr>
        <p:spPr>
          <a:xfrm>
            <a:off x="0" y="0"/>
            <a:ext cx="12192000" cy="6858481"/>
          </a:xfrm>
          <a:prstGeom prst="rect">
            <a:avLst/>
          </a:prstGeom>
          <a:solidFill>
            <a:srgbClr val="061945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5F6163-F7B8-465F-93D3-F5034FE206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7575"/>
            <a:ext cx="10515600" cy="968375"/>
          </a:xfrm>
          <a:prstGeom prst="rect">
            <a:avLst/>
          </a:prstGeom>
        </p:spPr>
        <p:txBody>
          <a:bodyPr/>
          <a:lstStyle>
            <a:lvl1pPr>
              <a:defRPr sz="7000" b="1">
                <a:solidFill>
                  <a:schemeClr val="bg1"/>
                </a:solidFill>
                <a:latin typeface="Titillium" panose="00000500000000000000" pitchFamily="50" charset="0"/>
              </a:defRPr>
            </a:lvl1pPr>
          </a:lstStyle>
          <a:p>
            <a:r>
              <a:rPr lang="nl-NL" dirty="0"/>
              <a:t>DIVIDER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B20FFA3-5016-48A2-BF51-6CFA6AC2BA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47875"/>
            <a:ext cx="10515600" cy="895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bg1"/>
                </a:solidFill>
                <a:latin typeface="Titillium" panose="00000500000000000000" pitchFamily="50" charset="0"/>
              </a:defRPr>
            </a:lvl1pPr>
          </a:lstStyle>
          <a:p>
            <a:pPr lvl="0"/>
            <a:r>
              <a:rPr lang="en-GB" dirty="0"/>
              <a:t>TITLE SLIDE</a:t>
            </a:r>
            <a:endParaRPr lang="nl-NL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7D4F287-5BAF-47D2-AC7B-366174D2B7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934282"/>
            <a:ext cx="2590800" cy="120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9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1">
            <a:extLst>
              <a:ext uri="{FF2B5EF4-FFF2-40B4-BE49-F238E27FC236}">
                <a16:creationId xmlns:a16="http://schemas.microsoft.com/office/drawing/2014/main" id="{CBBB9089-D84F-4FB7-AA59-02B76DE61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808" y="5832807"/>
            <a:ext cx="1893327" cy="26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3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60" y="302792"/>
            <a:ext cx="10363200" cy="1470025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2784" y="2060848"/>
            <a:ext cx="9698400" cy="3240360"/>
          </a:xfrm>
        </p:spPr>
        <p:txBody>
          <a:bodyPr>
            <a:normAutofit/>
          </a:bodyPr>
          <a:lstStyle>
            <a:lvl1pPr marL="457200" indent="-457200" algn="l"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l-GR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9135435" y="6453337"/>
            <a:ext cx="2844800" cy="4121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67FCDB-CB5B-4054-B6EB-10A6BE89F413}" type="slidenum">
              <a:rPr lang="el-GR" smtClean="0"/>
              <a:pPr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7915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0683EA7-75E1-46B2-99D6-ED4D6CB91C3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341" y="200025"/>
            <a:ext cx="2672634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2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  <p:sldLayoutId id="2147483654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jose.martinezs@atos.net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181DCF77-8A3F-42B4-BAB7-AB220DA09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8142" y="1884947"/>
            <a:ext cx="6970084" cy="710801"/>
          </a:xfrm>
        </p:spPr>
        <p:txBody>
          <a:bodyPr/>
          <a:lstStyle/>
          <a:p>
            <a:r>
              <a:rPr lang="nl-NL" dirty="0"/>
              <a:t>19239 E-FLY </a:t>
            </a:r>
            <a:r>
              <a:rPr lang="es-ES" b="0" dirty="0"/>
              <a:t>Edge-</a:t>
            </a:r>
            <a:r>
              <a:rPr lang="es-ES" b="0" dirty="0" err="1"/>
              <a:t>enabled</a:t>
            </a:r>
            <a:r>
              <a:rPr lang="es-ES" b="0" dirty="0"/>
              <a:t> </a:t>
            </a:r>
            <a:r>
              <a:rPr lang="es-ES" b="0" dirty="0" err="1"/>
              <a:t>Flying</a:t>
            </a:r>
            <a:r>
              <a:rPr lang="es-ES" b="0" dirty="0"/>
              <a:t> Inspector</a:t>
            </a:r>
            <a:br>
              <a:rPr lang="en-GB" dirty="0"/>
            </a:br>
            <a:endParaRPr lang="nl-NL" dirty="0"/>
          </a:p>
        </p:txBody>
      </p:sp>
      <p:sp>
        <p:nvSpPr>
          <p:cNvPr id="25" name="Ondertitel 24">
            <a:extLst>
              <a:ext uri="{FF2B5EF4-FFF2-40B4-BE49-F238E27FC236}">
                <a16:creationId xmlns:a16="http://schemas.microsoft.com/office/drawing/2014/main" id="{571D29B3-F385-4317-869F-E078FEF314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Jose-Ramon Martinez-</a:t>
            </a:r>
            <a:r>
              <a:rPr lang="nl-NL" dirty="0" err="1"/>
              <a:t>Salio</a:t>
            </a:r>
            <a:endParaRPr lang="nl-NL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365FB0DF-0BBB-4E2D-A94C-127789CC42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8142" y="4132207"/>
            <a:ext cx="6970093" cy="1566228"/>
          </a:xfrm>
        </p:spPr>
        <p:txBody>
          <a:bodyPr/>
          <a:lstStyle/>
          <a:p>
            <a:r>
              <a:rPr lang="nl-NL" dirty="0"/>
              <a:t>EIT-Digital Workshop</a:t>
            </a:r>
          </a:p>
          <a:p>
            <a:r>
              <a:rPr lang="es-ES" dirty="0"/>
              <a:t>EIT Digital Madrid </a:t>
            </a:r>
            <a:r>
              <a:rPr lang="es-ES" dirty="0" err="1"/>
              <a:t>Node</a:t>
            </a:r>
            <a:endParaRPr lang="es-ES" dirty="0"/>
          </a:p>
          <a:p>
            <a:r>
              <a:rPr lang="es-ES_tradnl" dirty="0"/>
              <a:t>2</a:t>
            </a:r>
            <a:r>
              <a:rPr lang="es-ES" dirty="0"/>
              <a:t>4th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July</a:t>
            </a:r>
            <a:r>
              <a:rPr lang="es-ES" dirty="0"/>
              <a:t> 2019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8888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6565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Experimentation on: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Measurements in order to generate tradeoffs among: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UAV processing – Simulated with constrained devices(Raspberry Pi) equipped  with GPU processors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Edge processing on dedicated devices</a:t>
            </a:r>
          </a:p>
          <a:p>
            <a:pPr marL="914400" lvl="2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Atos </a:t>
            </a:r>
            <a:r>
              <a:rPr lang="en-US" sz="2000" dirty="0" err="1">
                <a:solidFill>
                  <a:schemeClr val="tx1"/>
                </a:solidFill>
              </a:rPr>
              <a:t>BullSequana</a:t>
            </a:r>
            <a:r>
              <a:rPr lang="en-US" sz="2000" dirty="0">
                <a:solidFill>
                  <a:schemeClr val="tx1"/>
                </a:solidFill>
              </a:rPr>
              <a:t> Edge </a:t>
            </a:r>
          </a:p>
          <a:p>
            <a:pPr marL="1371600" lvl="3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More limited Edge Devices (Raspberry Pi) 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Equipped with GPU processors (Intel </a:t>
            </a:r>
            <a:r>
              <a:rPr lang="en-US" sz="2000" dirty="0" err="1">
                <a:solidFill>
                  <a:schemeClr val="tx1"/>
                </a:solidFill>
              </a:rPr>
              <a:t>Mobidious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Not equipped with GPU processors </a:t>
            </a:r>
          </a:p>
          <a:p>
            <a:pPr lvl="3">
              <a:buFont typeface="Wingdings" panose="05000000000000000000" pitchFamily="2" charset="2"/>
              <a:buChar char="§"/>
            </a:pPr>
            <a:endParaRPr lang="en-US" dirty="0">
              <a:solidFill>
                <a:srgbClr val="838CA2"/>
              </a:solidFill>
            </a:endParaRPr>
          </a:p>
          <a:p>
            <a:pPr lvl="0"/>
            <a:endParaRPr lang="en-US" sz="2400" b="1" dirty="0">
              <a:solidFill>
                <a:srgbClr val="838CA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Pilot Experimentation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1867B4-D872-4DCF-BC25-1AA2B82474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01294"/>
            <a:ext cx="1193106" cy="621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5CDF5B-02A4-4EBE-8570-3F1BC90E1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271" y="5167311"/>
            <a:ext cx="1325564" cy="1325564"/>
          </a:xfrm>
          <a:prstGeom prst="rect">
            <a:avLst/>
          </a:prstGeom>
        </p:spPr>
      </p:pic>
      <p:pic>
        <p:nvPicPr>
          <p:cNvPr id="1026" name="Picture 2" descr="Image result for raspberry pi">
            <a:extLst>
              <a:ext uri="{FF2B5EF4-FFF2-40B4-BE49-F238E27FC236}">
                <a16:creationId xmlns:a16="http://schemas.microsoft.com/office/drawing/2014/main" id="{70B97FE3-E19D-4F6B-AE4B-7417BC923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632" y="4547534"/>
            <a:ext cx="1167785" cy="98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165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295A326-7BA3-0D48-9F92-AFDFC032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381" y="1362513"/>
            <a:ext cx="10651436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The terrain comparison solution can be extended to many markets</a:t>
            </a:r>
          </a:p>
          <a:p>
            <a:r>
              <a:rPr lang="en-US" sz="3200" dirty="0"/>
              <a:t>For CI protection</a:t>
            </a:r>
          </a:p>
          <a:p>
            <a:pPr lvl="1"/>
            <a:r>
              <a:rPr lang="en-US" sz="2800" dirty="0"/>
              <a:t>Gas pipelines</a:t>
            </a:r>
          </a:p>
          <a:p>
            <a:pPr lvl="1"/>
            <a:r>
              <a:rPr lang="en-US" sz="2800" dirty="0"/>
              <a:t>Petrol pipelines</a:t>
            </a:r>
          </a:p>
          <a:p>
            <a:pPr lvl="1"/>
            <a:r>
              <a:rPr lang="en-US" sz="2800" dirty="0"/>
              <a:t>Electric grids</a:t>
            </a:r>
          </a:p>
          <a:p>
            <a:pPr lvl="1"/>
            <a:r>
              <a:rPr lang="en-US" sz="2800" dirty="0"/>
              <a:t>Roads slope</a:t>
            </a:r>
          </a:p>
          <a:p>
            <a:r>
              <a:rPr lang="en-US" sz="3200" dirty="0"/>
              <a:t>For other uses</a:t>
            </a:r>
          </a:p>
          <a:p>
            <a:pPr lvl="1"/>
            <a:r>
              <a:rPr lang="en-US" sz="2800" dirty="0"/>
              <a:t>Earthquake interferometry</a:t>
            </a:r>
          </a:p>
          <a:p>
            <a:pPr lvl="1"/>
            <a:r>
              <a:rPr lang="en-US" sz="2800" dirty="0"/>
              <a:t>Movements of terrain</a:t>
            </a:r>
          </a:p>
          <a:p>
            <a:r>
              <a:rPr lang="en-US" sz="3200" dirty="0"/>
              <a:t>Satellite extension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387C505-0B65-3242-9B8E-D49764A24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2"/>
            <a:ext cx="8372475" cy="1325563"/>
          </a:xfrm>
        </p:spPr>
        <p:txBody>
          <a:bodyPr/>
          <a:lstStyle/>
          <a:p>
            <a:r>
              <a:rPr lang="en-US" dirty="0"/>
              <a:t>Further extension of the solution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28A972-BA48-450E-AE44-F62A0F8FC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74" y="2185781"/>
            <a:ext cx="6551361" cy="2358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BAB442-6124-4573-9419-47F8E49E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26" y="3820724"/>
            <a:ext cx="5117243" cy="25074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9645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295A326-7BA3-0D48-9F92-AFDFC032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46774" cy="4351338"/>
          </a:xfrm>
        </p:spPr>
        <p:txBody>
          <a:bodyPr/>
          <a:lstStyle/>
          <a:p>
            <a:r>
              <a:rPr lang="en-US" dirty="0"/>
              <a:t>We will test the on board processing on the “ground station”</a:t>
            </a:r>
          </a:p>
          <a:p>
            <a:pPr lvl="1"/>
            <a:r>
              <a:rPr lang="en-US" dirty="0"/>
              <a:t>There is no technical difference: just the transport latency</a:t>
            </a:r>
          </a:p>
          <a:p>
            <a:r>
              <a:rPr lang="en-US" dirty="0"/>
              <a:t>No onboard processing is possible due to software limitations for the UAV that we are using</a:t>
            </a:r>
          </a:p>
          <a:p>
            <a:r>
              <a:rPr lang="en-US" dirty="0"/>
              <a:t>Idea is to process “deep learning” solutions:</a:t>
            </a:r>
          </a:p>
          <a:p>
            <a:pPr lvl="1"/>
            <a:r>
              <a:rPr lang="en-US" dirty="0"/>
              <a:t>As close to the UAV as possible</a:t>
            </a:r>
          </a:p>
          <a:p>
            <a:pPr lvl="1"/>
            <a:r>
              <a:rPr lang="en-US" dirty="0"/>
              <a:t>As close to real time as possible</a:t>
            </a:r>
          </a:p>
          <a:p>
            <a:r>
              <a:rPr lang="en-US" dirty="0"/>
              <a:t>We will use a Intel Neural Compute Stick 2</a:t>
            </a:r>
          </a:p>
          <a:p>
            <a:pPr lvl="1"/>
            <a:r>
              <a:rPr lang="en-US" dirty="0"/>
              <a:t>API is still limited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387C505-0B65-3242-9B8E-D49764A24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Annex: On board processing: testing the future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D41E8C-58DB-4A78-8165-3AE2E6A4A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675" y="3026258"/>
            <a:ext cx="2683584" cy="195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01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295A326-7BA3-0D48-9F92-AFDFC032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6545"/>
            <a:ext cx="7247312" cy="4686330"/>
          </a:xfrm>
        </p:spPr>
        <p:txBody>
          <a:bodyPr/>
          <a:lstStyle/>
          <a:p>
            <a:r>
              <a:rPr lang="en-US" sz="2000" i="1" dirty="0"/>
              <a:t>Edge AI processor</a:t>
            </a:r>
            <a:r>
              <a:rPr lang="en-US" sz="2000" dirty="0"/>
              <a:t> means that AI algorithms are processed locally on a hardware device: on board of a UAV, a IoT device, a self phone, </a:t>
            </a:r>
            <a:r>
              <a:rPr lang="en-US" sz="2000" dirty="0" err="1"/>
              <a:t>etc</a:t>
            </a:r>
            <a:endParaRPr lang="en-US" sz="2000" dirty="0"/>
          </a:p>
          <a:p>
            <a:pPr lvl="1"/>
            <a:r>
              <a:rPr lang="en-US" sz="1800" dirty="0"/>
              <a:t>“UBS like” solutions</a:t>
            </a:r>
          </a:p>
          <a:p>
            <a:pPr lvl="1"/>
            <a:r>
              <a:rPr lang="en-US" sz="1800" dirty="0"/>
              <a:t>“</a:t>
            </a:r>
            <a:r>
              <a:rPr lang="en-US" sz="1800" dirty="0" err="1"/>
              <a:t>Rasberry</a:t>
            </a:r>
            <a:r>
              <a:rPr lang="en-US" sz="1800" dirty="0"/>
              <a:t> PI like” solutions</a:t>
            </a:r>
          </a:p>
          <a:p>
            <a:r>
              <a:rPr lang="en-US" sz="2000" dirty="0"/>
              <a:t>Is a big battle going on. The booty is huge: All IoT devices</a:t>
            </a:r>
          </a:p>
          <a:p>
            <a:r>
              <a:rPr lang="en-US" sz="2000" dirty="0"/>
              <a:t>There are three main challengers</a:t>
            </a:r>
          </a:p>
          <a:p>
            <a:pPr lvl="1"/>
            <a:r>
              <a:rPr lang="en-US" sz="1800" dirty="0"/>
              <a:t>Nvidia Jetson Nano</a:t>
            </a:r>
          </a:p>
          <a:p>
            <a:pPr lvl="1"/>
            <a:r>
              <a:rPr lang="en-US" sz="1800" dirty="0"/>
              <a:t>Google Coral</a:t>
            </a:r>
          </a:p>
          <a:p>
            <a:pPr lvl="1"/>
            <a:r>
              <a:rPr lang="en-US" sz="1800" dirty="0"/>
              <a:t>Intel Neural Stick 2</a:t>
            </a:r>
          </a:p>
          <a:p>
            <a:r>
              <a:rPr lang="en-US" sz="2000" dirty="0"/>
              <a:t>Is still “limited” in APIs and functionality</a:t>
            </a:r>
          </a:p>
          <a:p>
            <a:r>
              <a:rPr lang="en-US" sz="2000" dirty="0"/>
              <a:t>Now is running “second” iteration</a:t>
            </a:r>
          </a:p>
          <a:p>
            <a:r>
              <a:rPr lang="en-US" sz="2000" dirty="0"/>
              <a:t>Will be mature in 1-2 years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387C505-0B65-3242-9B8E-D49764A24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Annex: Battle of Edge AI processor</a:t>
            </a:r>
            <a:br>
              <a:rPr lang="en-US" dirty="0"/>
            </a:br>
            <a:r>
              <a:rPr lang="en-US" dirty="0"/>
              <a:t>Nvidia vs Google vs Intel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D41E8C-58DB-4A78-8165-3AE2E6A4A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277" y="1761198"/>
            <a:ext cx="2516819" cy="1828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CD8B1E-9A55-4FDE-9D30-23D2B8E26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46" y="3020914"/>
            <a:ext cx="2857500" cy="1600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934834-593A-48DC-B160-696D7E6D8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4454426"/>
            <a:ext cx="2241742" cy="18288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2663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76E007-84E0-48B0-B097-094191483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574096"/>
            <a:ext cx="9283148" cy="968375"/>
          </a:xfrm>
        </p:spPr>
        <p:txBody>
          <a:bodyPr/>
          <a:lstStyle/>
          <a:p>
            <a:r>
              <a:rPr lang="es-ES_tradnl" sz="6600" dirty="0" err="1"/>
              <a:t>Terrain</a:t>
            </a:r>
            <a:r>
              <a:rPr lang="es-ES_tradnl" sz="6600" dirty="0"/>
              <a:t> </a:t>
            </a:r>
            <a:r>
              <a:rPr lang="es-ES_tradnl" sz="6600" dirty="0" err="1"/>
              <a:t>comparison</a:t>
            </a:r>
            <a:r>
              <a:rPr lang="es-ES_tradnl" sz="6600" dirty="0"/>
              <a:t> Demo</a:t>
            </a:r>
            <a:endParaRPr lang="es-ES" sz="6600" dirty="0"/>
          </a:p>
        </p:txBody>
      </p:sp>
    </p:spTree>
    <p:extLst>
      <p:ext uri="{BB962C8B-B14F-4D97-AF65-F5344CB8AC3E}">
        <p14:creationId xmlns:p14="http://schemas.microsoft.com/office/powerpoint/2010/main" val="1516465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FE432FBC-717C-43FD-BC07-FD9DAF140849}"/>
              </a:ext>
            </a:extLst>
          </p:cNvPr>
          <p:cNvCxnSpPr>
            <a:cxnSpLocks/>
          </p:cNvCxnSpPr>
          <p:nvPr/>
        </p:nvCxnSpPr>
        <p:spPr>
          <a:xfrm flipH="1">
            <a:off x="3477296" y="2086377"/>
            <a:ext cx="553791" cy="28655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22806EDA-1D67-469D-A633-D128CA1022C8}"/>
              </a:ext>
            </a:extLst>
          </p:cNvPr>
          <p:cNvCxnSpPr>
            <a:cxnSpLocks/>
          </p:cNvCxnSpPr>
          <p:nvPr/>
        </p:nvCxnSpPr>
        <p:spPr>
          <a:xfrm flipH="1">
            <a:off x="4762052" y="2414790"/>
            <a:ext cx="553791" cy="28655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F999C3E-CF01-4985-B34D-B279F575F0F5}"/>
              </a:ext>
            </a:extLst>
          </p:cNvPr>
          <p:cNvSpPr txBox="1"/>
          <p:nvPr/>
        </p:nvSpPr>
        <p:spPr>
          <a:xfrm>
            <a:off x="495260" y="5973119"/>
            <a:ext cx="4266792" cy="67894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47500" lnSpcReduction="20000"/>
          </a:bodyPr>
          <a:lstStyle/>
          <a:p>
            <a:pPr marL="228600" indent="-228600">
              <a:buAutoNum type="alphaUcParenR"/>
            </a:pPr>
            <a:r>
              <a:rPr lang="en-GB" sz="2900" b="1" dirty="0"/>
              <a:t>Flight 2</a:t>
            </a:r>
            <a:r>
              <a:rPr lang="en-GB" sz="2900" dirty="0"/>
              <a:t>, 13-06-2019:10:56:00 (Villa Manrique, Spain)</a:t>
            </a:r>
          </a:p>
          <a:p>
            <a:pPr marL="228600" indent="-228600">
              <a:buFontTx/>
              <a:buAutoNum type="alphaUcParenR"/>
            </a:pPr>
            <a:r>
              <a:rPr lang="en-GB" sz="2900" b="1" dirty="0"/>
              <a:t>Flight 3</a:t>
            </a:r>
            <a:r>
              <a:rPr lang="en-GB" sz="2900" dirty="0"/>
              <a:t>, 18-06-2019:11:28:30 (Villa Manrique, Spain)</a:t>
            </a:r>
          </a:p>
          <a:p>
            <a:pPr marL="228600" indent="-228600" algn="l">
              <a:buAutoNum type="alphaUcParenR"/>
            </a:pPr>
            <a:endParaRPr lang="en-GB" sz="1200" b="0" dirty="0"/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35670747-36F1-4547-AD52-9CEA1D39D113}"/>
              </a:ext>
            </a:extLst>
          </p:cNvPr>
          <p:cNvGrpSpPr/>
          <p:nvPr/>
        </p:nvGrpSpPr>
        <p:grpSpPr>
          <a:xfrm>
            <a:off x="426971" y="300773"/>
            <a:ext cx="5439534" cy="3886742"/>
            <a:chOff x="426971" y="300773"/>
            <a:chExt cx="5439534" cy="3886742"/>
          </a:xfrm>
        </p:grpSpPr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B30FCF99-66F4-4B09-A164-9155ECA26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971" y="300773"/>
              <a:ext cx="5439534" cy="3886742"/>
            </a:xfrm>
            <a:prstGeom prst="rect">
              <a:avLst/>
            </a:prstGeom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C02A8441-CAA5-414A-8F65-027A226788A9}"/>
                </a:ext>
              </a:extLst>
            </p:cNvPr>
            <p:cNvSpPr txBox="1"/>
            <p:nvPr/>
          </p:nvSpPr>
          <p:spPr>
            <a:xfrm>
              <a:off x="631065" y="3528811"/>
              <a:ext cx="525701" cy="45076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70000" lnSpcReduction="20000"/>
            </a:bodyPr>
            <a:lstStyle/>
            <a:p>
              <a:pPr algn="l"/>
              <a:r>
                <a:rPr lang="en-GB" sz="4000" dirty="0">
                  <a:solidFill>
                    <a:srgbClr val="FF0000"/>
                  </a:solidFill>
                </a:rPr>
                <a:t>B</a:t>
              </a:r>
              <a:r>
                <a:rPr lang="en-GB" sz="4000" b="0" dirty="0">
                  <a:solidFill>
                    <a:srgbClr val="FF0000"/>
                  </a:solidFill>
                </a:rPr>
                <a:t>)</a:t>
              </a: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1ED8A69E-7706-4C56-BB28-282269FF4AAB}"/>
              </a:ext>
            </a:extLst>
          </p:cNvPr>
          <p:cNvGrpSpPr/>
          <p:nvPr/>
        </p:nvGrpSpPr>
        <p:grpSpPr>
          <a:xfrm>
            <a:off x="6233376" y="1880010"/>
            <a:ext cx="5517034" cy="4531849"/>
            <a:chOff x="6233376" y="1880010"/>
            <a:chExt cx="5517034" cy="4531849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8E8EF765-3437-4C49-BAC5-3D189AA16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376" y="1880010"/>
              <a:ext cx="5517034" cy="4531849"/>
            </a:xfrm>
            <a:prstGeom prst="rect">
              <a:avLst/>
            </a:prstGeom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E67B73CF-F8A6-44EF-8D68-CEB24F92E659}"/>
                </a:ext>
              </a:extLst>
            </p:cNvPr>
            <p:cNvSpPr txBox="1"/>
            <p:nvPr/>
          </p:nvSpPr>
          <p:spPr>
            <a:xfrm>
              <a:off x="6501685" y="5745918"/>
              <a:ext cx="525701" cy="45076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70000" lnSpcReduction="20000"/>
            </a:bodyPr>
            <a:lstStyle/>
            <a:p>
              <a:pPr algn="l"/>
              <a:r>
                <a:rPr lang="en-GB" sz="4000" b="0" dirty="0">
                  <a:solidFill>
                    <a:srgbClr val="FF0000"/>
                  </a:solidFill>
                </a:rPr>
                <a:t>A)</a:t>
              </a:r>
            </a:p>
          </p:txBody>
        </p:sp>
      </p:grp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9ECCE7F-E856-44CB-8646-6B220059C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964" y="4557843"/>
            <a:ext cx="4584879" cy="1754746"/>
          </a:xfrm>
        </p:spPr>
        <p:txBody>
          <a:bodyPr/>
          <a:lstStyle/>
          <a:p>
            <a:pPr marL="0" indent="0" algn="just">
              <a:buNone/>
            </a:pPr>
            <a:r>
              <a:rPr lang="en-US" sz="2400" dirty="0">
                <a:solidFill>
                  <a:schemeClr val="accent1"/>
                </a:solidFill>
              </a:rPr>
              <a:t>3D Images built using drone footage and geopositioned using </a:t>
            </a:r>
            <a:r>
              <a:rPr lang="en-US" sz="2400" dirty="0" err="1">
                <a:solidFill>
                  <a:schemeClr val="accent1"/>
                </a:solidFill>
              </a:rPr>
              <a:t>Maplink</a:t>
            </a:r>
            <a:r>
              <a:rPr lang="en-US" sz="2400" dirty="0">
                <a:solidFill>
                  <a:schemeClr val="accent1"/>
                </a:solidFill>
              </a:rPr>
              <a:t> data 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86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2442D3D-7B71-4BC0-8304-7E9E23498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9" y="0"/>
            <a:ext cx="6562960" cy="605951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CE8FD07-C82C-4DBD-87E0-A69547353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183" y="865087"/>
            <a:ext cx="6568820" cy="5992914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0D59A69B-1C2E-42FC-9876-3268407E8501}"/>
              </a:ext>
            </a:extLst>
          </p:cNvPr>
          <p:cNvCxnSpPr>
            <a:cxnSpLocks/>
          </p:cNvCxnSpPr>
          <p:nvPr/>
        </p:nvCxnSpPr>
        <p:spPr>
          <a:xfrm flipH="1">
            <a:off x="8010659" y="1996225"/>
            <a:ext cx="618186" cy="12878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11CD80A2-8A07-4A58-B482-534EA5FC5831}"/>
              </a:ext>
            </a:extLst>
          </p:cNvPr>
          <p:cNvCxnSpPr>
            <a:cxnSpLocks/>
          </p:cNvCxnSpPr>
          <p:nvPr/>
        </p:nvCxnSpPr>
        <p:spPr>
          <a:xfrm flipH="1">
            <a:off x="7918360" y="2444839"/>
            <a:ext cx="618186" cy="12878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AE95AA2F-B84D-483C-AF8E-53CE411E6F5E}"/>
              </a:ext>
            </a:extLst>
          </p:cNvPr>
          <p:cNvGrpSpPr/>
          <p:nvPr/>
        </p:nvGrpSpPr>
        <p:grpSpPr>
          <a:xfrm>
            <a:off x="9131121" y="2728773"/>
            <a:ext cx="2100995" cy="2410496"/>
            <a:chOff x="8526393" y="3320191"/>
            <a:chExt cx="2073499" cy="2835910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AC95FC1D-54FD-4CE1-A405-F18D3F20E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56" t="16331" r="20749" b="68625"/>
            <a:stretch/>
          </p:blipFill>
          <p:spPr>
            <a:xfrm>
              <a:off x="8526393" y="3320191"/>
              <a:ext cx="2073499" cy="2835910"/>
            </a:xfrm>
            <a:prstGeom prst="rect">
              <a:avLst/>
            </a:prstGeom>
          </p:spPr>
        </p:pic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ADE1125A-0E3A-470F-A5DA-6A894FE771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81706" y="4056845"/>
              <a:ext cx="514576" cy="1266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de flecha 21">
              <a:extLst>
                <a:ext uri="{FF2B5EF4-FFF2-40B4-BE49-F238E27FC236}">
                  <a16:creationId xmlns:a16="http://schemas.microsoft.com/office/drawing/2014/main" id="{F33ACDF6-D43C-48DD-ABBB-7C44CD4E0A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4418" y="5378664"/>
              <a:ext cx="514576" cy="1266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D32DC08-1600-4D2F-8F16-D2A9F7FAE1A3}"/>
              </a:ext>
            </a:extLst>
          </p:cNvPr>
          <p:cNvSpPr txBox="1"/>
          <p:nvPr/>
        </p:nvSpPr>
        <p:spPr>
          <a:xfrm>
            <a:off x="7918361" y="6059511"/>
            <a:ext cx="4266792" cy="67894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47500" lnSpcReduction="20000"/>
          </a:bodyPr>
          <a:lstStyle/>
          <a:p>
            <a:pPr marL="228600" indent="-228600">
              <a:buAutoNum type="alphaUcParenR"/>
            </a:pPr>
            <a:r>
              <a:rPr lang="en-GB" sz="2900" b="1" dirty="0"/>
              <a:t>Flight 2,</a:t>
            </a:r>
            <a:r>
              <a:rPr lang="en-GB" sz="2900" dirty="0"/>
              <a:t> 13-06-2019:10:56:00 (Villa Manrique, Spain)</a:t>
            </a:r>
          </a:p>
          <a:p>
            <a:pPr marL="228600" indent="-228600">
              <a:buFontTx/>
              <a:buAutoNum type="alphaUcParenR"/>
            </a:pPr>
            <a:r>
              <a:rPr lang="en-GB" sz="2900" b="1" dirty="0"/>
              <a:t>Flight 3,</a:t>
            </a:r>
            <a:r>
              <a:rPr lang="en-GB" sz="2900" dirty="0"/>
              <a:t> 18-06-2019:11:28:30 (Villa Manrique, Spain)</a:t>
            </a:r>
          </a:p>
          <a:p>
            <a:pPr marL="228600" indent="-228600" algn="l">
              <a:buAutoNum type="alphaUcParenR"/>
            </a:pPr>
            <a:endParaRPr lang="en-GB" sz="1200" b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AD4FA0D-13C5-4C82-9620-A5FAA96EA749}"/>
              </a:ext>
            </a:extLst>
          </p:cNvPr>
          <p:cNvSpPr txBox="1"/>
          <p:nvPr/>
        </p:nvSpPr>
        <p:spPr>
          <a:xfrm>
            <a:off x="811369" y="4275786"/>
            <a:ext cx="525701" cy="45076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70000" lnSpcReduction="20000"/>
          </a:bodyPr>
          <a:lstStyle/>
          <a:p>
            <a:pPr algn="l"/>
            <a:r>
              <a:rPr lang="en-GB" sz="4000" b="0" dirty="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34AB505-057D-4669-9CC4-3BB84737A32C}"/>
              </a:ext>
            </a:extLst>
          </p:cNvPr>
          <p:cNvSpPr txBox="1"/>
          <p:nvPr/>
        </p:nvSpPr>
        <p:spPr>
          <a:xfrm>
            <a:off x="3500907" y="5329708"/>
            <a:ext cx="525701" cy="45076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70000" lnSpcReduction="20000"/>
          </a:bodyPr>
          <a:lstStyle/>
          <a:p>
            <a:pPr algn="l"/>
            <a:r>
              <a:rPr lang="en-GB" sz="4000" dirty="0">
                <a:solidFill>
                  <a:srgbClr val="FF0000"/>
                </a:solidFill>
              </a:rPr>
              <a:t>B</a:t>
            </a:r>
            <a:r>
              <a:rPr lang="en-GB" sz="4000" b="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60465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9743F32-C99C-4041-BFE6-90D167BDFB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30" b="12658"/>
          <a:stretch/>
        </p:blipFill>
        <p:spPr>
          <a:xfrm>
            <a:off x="669699" y="1906141"/>
            <a:ext cx="10921285" cy="4752237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2A0CC43-A51C-4498-B44C-CF32A4993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99" y="692287"/>
            <a:ext cx="8706121" cy="827423"/>
          </a:xfrm>
        </p:spPr>
        <p:txBody>
          <a:bodyPr/>
          <a:lstStyle/>
          <a:p>
            <a:pPr algn="just"/>
            <a:r>
              <a:rPr lang="en-US" sz="2400" dirty="0">
                <a:solidFill>
                  <a:schemeClr val="accent1"/>
                </a:solidFill>
              </a:rPr>
              <a:t>If we use only GPS data to compare images we don't get good results due to GPS positioning errors.</a:t>
            </a:r>
          </a:p>
          <a:p>
            <a:endParaRPr lang="en-US" sz="2400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316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C2C8E5B-F649-476B-B9DD-815BB187A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3" t="7823" r="1508" b="12138"/>
          <a:stretch/>
        </p:blipFill>
        <p:spPr>
          <a:xfrm>
            <a:off x="669700" y="1819664"/>
            <a:ext cx="10779620" cy="4975211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DBB3D93-6AB8-4F30-8747-CD343878F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99" y="421828"/>
            <a:ext cx="8706121" cy="1278183"/>
          </a:xfrm>
        </p:spPr>
        <p:txBody>
          <a:bodyPr/>
          <a:lstStyle/>
          <a:p>
            <a:pPr algn="just"/>
            <a:r>
              <a:rPr lang="en-US" sz="2000" dirty="0">
                <a:solidFill>
                  <a:schemeClr val="accent1"/>
                </a:solidFill>
              </a:rPr>
              <a:t>It is necessary to make a </a:t>
            </a:r>
            <a:r>
              <a:rPr lang="en-US" sz="2000" dirty="0" err="1">
                <a:solidFill>
                  <a:schemeClr val="accent1"/>
                </a:solidFill>
              </a:rPr>
              <a:t>homography</a:t>
            </a:r>
            <a:r>
              <a:rPr lang="en-US" sz="2000" dirty="0">
                <a:solidFill>
                  <a:schemeClr val="accent1"/>
                </a:solidFill>
              </a:rPr>
              <a:t> between images based on invariant feature-based image matching, filtering in this way all the differences between images due to differences in zoom, height, deviation from local horizon and GPS errors.</a:t>
            </a:r>
          </a:p>
          <a:p>
            <a:endParaRPr lang="en-US" sz="2400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032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4289F74C-280D-4C99-AD91-E5F6D8F327C3}"/>
              </a:ext>
            </a:extLst>
          </p:cNvPr>
          <p:cNvGrpSpPr/>
          <p:nvPr/>
        </p:nvGrpSpPr>
        <p:grpSpPr>
          <a:xfrm>
            <a:off x="781076" y="538289"/>
            <a:ext cx="6354062" cy="5858693"/>
            <a:chOff x="2918969" y="499653"/>
            <a:chExt cx="6354062" cy="585869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5CD8978-4991-4AC9-827A-62251B02A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969" y="499653"/>
              <a:ext cx="6354062" cy="5858693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6C3631E0-ECCA-45B6-814C-FA08F7FF05CB}"/>
                </a:ext>
              </a:extLst>
            </p:cNvPr>
            <p:cNvSpPr/>
            <p:nvPr/>
          </p:nvSpPr>
          <p:spPr>
            <a:xfrm>
              <a:off x="6831106" y="1734671"/>
              <a:ext cx="645459" cy="672353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E6629E93-33F3-4C81-9FCB-F9637E13EBCD}"/>
                </a:ext>
              </a:extLst>
            </p:cNvPr>
            <p:cNvSpPr/>
            <p:nvPr/>
          </p:nvSpPr>
          <p:spPr>
            <a:xfrm>
              <a:off x="6199095" y="4616824"/>
              <a:ext cx="685800" cy="748553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BD9BD75-536E-45CB-8FAC-C8EEB8403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1109" y="1674254"/>
            <a:ext cx="4584879" cy="4502709"/>
          </a:xfrm>
        </p:spPr>
        <p:txBody>
          <a:bodyPr/>
          <a:lstStyle/>
          <a:p>
            <a:pPr algn="just"/>
            <a:r>
              <a:rPr lang="en-US" sz="2400" dirty="0">
                <a:solidFill>
                  <a:schemeClr val="accent1"/>
                </a:solidFill>
              </a:rPr>
              <a:t>Now we can make the comparison of the images, when both are projected in the same plane.</a:t>
            </a:r>
          </a:p>
          <a:p>
            <a:pPr algn="just"/>
            <a:r>
              <a:rPr lang="en-US" sz="2400" dirty="0">
                <a:solidFill>
                  <a:schemeClr val="accent1"/>
                </a:solidFill>
              </a:rPr>
              <a:t>We can choose the size of the different minimum surface we want to identify.</a:t>
            </a:r>
          </a:p>
          <a:p>
            <a:pPr algn="just"/>
            <a:r>
              <a:rPr lang="en-US" sz="2400" dirty="0">
                <a:solidFill>
                  <a:schemeClr val="accent1"/>
                </a:solidFill>
              </a:rPr>
              <a:t>The differences will be labeled and georeferenced.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61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295A326-7BA3-0D48-9F92-AFDFC032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Automatic detection of anomalies in pipeline</a:t>
            </a:r>
          </a:p>
          <a:p>
            <a:r>
              <a:rPr lang="en-US" dirty="0"/>
              <a:t>Area of interest</a:t>
            </a:r>
          </a:p>
          <a:p>
            <a:pPr lvl="1"/>
            <a:r>
              <a:rPr lang="en-US" dirty="0"/>
              <a:t>Gas pipeline and 25 meters each side</a:t>
            </a:r>
          </a:p>
          <a:p>
            <a:pPr lvl="1"/>
            <a:r>
              <a:rPr lang="en-US" dirty="0"/>
              <a:t>No construction/excavation/high vegetation</a:t>
            </a:r>
          </a:p>
          <a:p>
            <a:r>
              <a:rPr lang="en-US" dirty="0"/>
              <a:t>Elements to be detected: </a:t>
            </a:r>
          </a:p>
          <a:p>
            <a:pPr lvl="1"/>
            <a:r>
              <a:rPr lang="en-US" dirty="0"/>
              <a:t>“Elements” near gas pipeline: Cars and trucks</a:t>
            </a:r>
          </a:p>
          <a:p>
            <a:pPr lvl="1"/>
            <a:r>
              <a:rPr lang="en-US" dirty="0"/>
              <a:t>Fire/burnt areas over pipeline area</a:t>
            </a:r>
          </a:p>
          <a:p>
            <a:pPr lvl="1"/>
            <a:r>
              <a:rPr lang="en-US" dirty="0"/>
              <a:t>Geological damage (excavation, landslides)</a:t>
            </a:r>
          </a:p>
          <a:p>
            <a:pPr lvl="1"/>
            <a:r>
              <a:rPr lang="en-US" dirty="0"/>
              <a:t>Trees and vegetation (big) over pipeline</a:t>
            </a:r>
          </a:p>
          <a:p>
            <a:pPr lvl="1"/>
            <a:r>
              <a:rPr lang="en-US" dirty="0"/>
              <a:t>Gas leakage (color of terrain)</a:t>
            </a:r>
          </a:p>
          <a:p>
            <a:pPr lvl="1"/>
            <a:r>
              <a:rPr lang="en-US" dirty="0"/>
              <a:t>Pipeline landmarks status (no tampering)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387C505-0B65-3242-9B8E-D49764A24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challenge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88ADCD-5059-4111-933F-43A75EBC9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060" y="3246902"/>
            <a:ext cx="2392374" cy="3189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A5063A-A127-418F-92FB-F8C92A0E77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9" t="17351" r="32533"/>
          <a:stretch/>
        </p:blipFill>
        <p:spPr>
          <a:xfrm>
            <a:off x="8249892" y="1690688"/>
            <a:ext cx="1736036" cy="253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39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FCDB-CB5B-4054-B6EB-10A6BE89F413}" type="slidenum">
              <a:rPr lang="el-G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675110" y="135645"/>
            <a:ext cx="7772400" cy="762008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Thank you for your time!</a:t>
            </a:r>
            <a:br>
              <a:rPr lang="en-GB" noProof="0" dirty="0"/>
            </a:br>
            <a:r>
              <a:rPr lang="en-GB" noProof="0" dirty="0"/>
              <a:t>Q&amp;A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75520" y="1124744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2" descr="http://www.iucabrerizos.org/files/2012/07/interrogantes04-404x2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10" y="1750753"/>
            <a:ext cx="6435725" cy="398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9465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2D2C413-7EE2-9C4D-9047-4061DD120CEA}"/>
              </a:ext>
            </a:extLst>
          </p:cNvPr>
          <p:cNvSpPr txBox="1"/>
          <p:nvPr/>
        </p:nvSpPr>
        <p:spPr>
          <a:xfrm>
            <a:off x="1972491" y="2259873"/>
            <a:ext cx="5003075" cy="2573383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4000" b="0" dirty="0"/>
              <a:t>Thank you!</a:t>
            </a:r>
          </a:p>
          <a:p>
            <a:pPr algn="l"/>
            <a:r>
              <a:rPr lang="en-US" sz="4000" dirty="0"/>
              <a:t>Contact Information</a:t>
            </a:r>
          </a:p>
          <a:p>
            <a:pPr algn="l"/>
            <a:r>
              <a:rPr lang="en-US" sz="4000" dirty="0"/>
              <a:t>Jose Ramon Martinez</a:t>
            </a:r>
          </a:p>
          <a:p>
            <a:pPr algn="l"/>
            <a:r>
              <a:rPr lang="en-US" sz="4000" dirty="0">
                <a:hlinkClick r:id="rId2"/>
              </a:rPr>
              <a:t>jose.martinezs@atos.net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3281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295A326-7BA3-0D48-9F92-AFDFC032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727713" cy="44862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Initial intention:</a:t>
            </a:r>
          </a:p>
          <a:p>
            <a:r>
              <a:rPr lang="en-US" dirty="0"/>
              <a:t>Use real time footage of AUV</a:t>
            </a:r>
          </a:p>
          <a:p>
            <a:pPr lvl="1"/>
            <a:r>
              <a:rPr lang="en-US" dirty="0"/>
              <a:t>On board</a:t>
            </a:r>
          </a:p>
          <a:p>
            <a:pPr lvl="1"/>
            <a:r>
              <a:rPr lang="en-US" dirty="0"/>
              <a:t>On the Ground Station</a:t>
            </a:r>
          </a:p>
          <a:p>
            <a:r>
              <a:rPr lang="en-US" dirty="0"/>
              <a:t>As close as real time as possible</a:t>
            </a:r>
          </a:p>
          <a:p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387C505-0B65-3242-9B8E-D49764A24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Requisites and realities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A1C4114B-276C-4E46-9634-2A6C66E1648D}"/>
              </a:ext>
            </a:extLst>
          </p:cNvPr>
          <p:cNvSpPr txBox="1">
            <a:spLocks/>
          </p:cNvSpPr>
          <p:nvPr/>
        </p:nvSpPr>
        <p:spPr>
          <a:xfrm>
            <a:off x="6414054" y="1690688"/>
            <a:ext cx="4939748" cy="4486275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B1E46"/>
                </a:solidFill>
                <a:latin typeface="Titillium" panose="00000500000000000000" pitchFamily="50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B1E46"/>
                </a:solidFill>
                <a:latin typeface="Titillium" panose="00000500000000000000" pitchFamily="50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B1E46"/>
                </a:solidFill>
                <a:latin typeface="Titillium" panose="00000500000000000000" pitchFamily="50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B1E46"/>
                </a:solidFill>
                <a:latin typeface="Titillium" panose="00000500000000000000" pitchFamily="50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B1E46"/>
                </a:solidFill>
                <a:latin typeface="Titillium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Restrictions of the problem:</a:t>
            </a:r>
          </a:p>
          <a:p>
            <a:r>
              <a:rPr lang="en-US" dirty="0"/>
              <a:t>No real time processing on board is possible</a:t>
            </a:r>
          </a:p>
          <a:p>
            <a:r>
              <a:rPr lang="en-US" dirty="0"/>
              <a:t>Use of deep learning is restricted due to lack of training data</a:t>
            </a:r>
          </a:p>
          <a:p>
            <a:pPr lvl="1"/>
            <a:r>
              <a:rPr lang="en-US" dirty="0"/>
              <a:t>Fire</a:t>
            </a:r>
          </a:p>
          <a:p>
            <a:pPr lvl="1"/>
            <a:r>
              <a:rPr lang="en-US" dirty="0"/>
              <a:t>Geological damage</a:t>
            </a:r>
          </a:p>
          <a:p>
            <a:pPr lvl="1"/>
            <a:r>
              <a:rPr lang="en-US" dirty="0"/>
              <a:t>Gas leakage (color of the terrain)</a:t>
            </a:r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A995B499-85A9-488E-8DE4-8B54F54FA9AB}"/>
              </a:ext>
            </a:extLst>
          </p:cNvPr>
          <p:cNvSpPr/>
          <p:nvPr/>
        </p:nvSpPr>
        <p:spPr>
          <a:xfrm>
            <a:off x="5234609" y="3286539"/>
            <a:ext cx="1179445" cy="71561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6817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295A326-7BA3-0D48-9F92-AFDFC032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43" y="1891886"/>
            <a:ext cx="10515600" cy="4351338"/>
          </a:xfrm>
        </p:spPr>
        <p:txBody>
          <a:bodyPr/>
          <a:lstStyle/>
          <a:p>
            <a:r>
              <a:rPr lang="en-US" dirty="0"/>
              <a:t>Technical solution: </a:t>
            </a:r>
          </a:p>
          <a:p>
            <a:pPr lvl="1"/>
            <a:r>
              <a:rPr lang="en-US" dirty="0"/>
              <a:t>“Classic” detection of objects:</a:t>
            </a:r>
          </a:p>
          <a:p>
            <a:pPr lvl="2"/>
            <a:r>
              <a:rPr lang="en-US" dirty="0"/>
              <a:t>Cars and trucks</a:t>
            </a:r>
          </a:p>
          <a:p>
            <a:pPr lvl="2"/>
            <a:r>
              <a:rPr lang="en-US" dirty="0"/>
              <a:t>Trees and vegetation (not used at the end)</a:t>
            </a:r>
          </a:p>
          <a:p>
            <a:pPr lvl="2"/>
            <a:r>
              <a:rPr lang="en-US" dirty="0"/>
              <a:t>Status of landmarks</a:t>
            </a:r>
          </a:p>
          <a:p>
            <a:pPr lvl="1"/>
            <a:r>
              <a:rPr lang="en-US" dirty="0"/>
              <a:t>Comparison of “baseline” of terrain:</a:t>
            </a:r>
          </a:p>
          <a:p>
            <a:pPr lvl="2"/>
            <a:r>
              <a:rPr lang="en-US" dirty="0"/>
              <a:t>Fire: burned areas</a:t>
            </a:r>
          </a:p>
          <a:p>
            <a:pPr lvl="2"/>
            <a:r>
              <a:rPr lang="en-US" dirty="0"/>
              <a:t>Geological damage </a:t>
            </a:r>
          </a:p>
          <a:p>
            <a:pPr lvl="2"/>
            <a:r>
              <a:rPr lang="en-US" dirty="0"/>
              <a:t>Trees and vegetation over pipeline</a:t>
            </a:r>
          </a:p>
          <a:p>
            <a:pPr lvl="2"/>
            <a:r>
              <a:rPr lang="en-US" dirty="0"/>
              <a:t>Gas leaks (terrain color)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387C505-0B65-3242-9B8E-D49764A24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tool for the right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D244E-C0A6-4D11-B09A-394C17675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622" y="1587086"/>
            <a:ext cx="4916557" cy="2620244"/>
          </a:xfrm>
          <a:prstGeom prst="rect">
            <a:avLst/>
          </a:prstGeom>
        </p:spPr>
      </p:pic>
      <p:pic>
        <p:nvPicPr>
          <p:cNvPr id="7" name="Imagen 8">
            <a:extLst>
              <a:ext uri="{FF2B5EF4-FFF2-40B4-BE49-F238E27FC236}">
                <a16:creationId xmlns:a16="http://schemas.microsoft.com/office/drawing/2014/main" id="{1A86E3C9-3B3B-4AE6-A1E2-0F078C744A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2"/>
          <a:stretch/>
        </p:blipFill>
        <p:spPr>
          <a:xfrm>
            <a:off x="8388626" y="3935890"/>
            <a:ext cx="3551583" cy="250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72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295A326-7BA3-0D48-9F92-AFDFC032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31" y="1582057"/>
            <a:ext cx="10515600" cy="4634662"/>
          </a:xfrm>
        </p:spPr>
        <p:txBody>
          <a:bodyPr/>
          <a:lstStyle/>
          <a:p>
            <a:r>
              <a:rPr lang="en-US" sz="3200" dirty="0"/>
              <a:t>Idea is to compare a “baseline” terrain</a:t>
            </a:r>
          </a:p>
          <a:p>
            <a:r>
              <a:rPr lang="en-US" sz="3200" dirty="0"/>
              <a:t>Need to create a “clean” baseline</a:t>
            </a:r>
          </a:p>
          <a:p>
            <a:pPr lvl="1"/>
            <a:r>
              <a:rPr lang="en-US" sz="2800" dirty="0"/>
              <a:t>Via drone flight</a:t>
            </a:r>
          </a:p>
          <a:p>
            <a:pPr lvl="1"/>
            <a:r>
              <a:rPr lang="en-US" sz="2800" dirty="0"/>
              <a:t>Via google earth</a:t>
            </a:r>
          </a:p>
          <a:p>
            <a:pPr lvl="1"/>
            <a:r>
              <a:rPr lang="en-US" sz="2800" dirty="0"/>
              <a:t>Via satellite images (not in scope)</a:t>
            </a:r>
          </a:p>
          <a:p>
            <a:r>
              <a:rPr lang="en-US" sz="3200" dirty="0"/>
              <a:t>Terrain comparison</a:t>
            </a:r>
          </a:p>
          <a:p>
            <a:pPr lvl="1"/>
            <a:r>
              <a:rPr lang="en-US" dirty="0"/>
              <a:t>Detect differences by subtraction</a:t>
            </a:r>
          </a:p>
          <a:p>
            <a:pPr lvl="1"/>
            <a:r>
              <a:rPr lang="en-US" dirty="0"/>
              <a:t>Use deep learning to identify (optionally)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Result is a clear alternative to LIDAR analysis with visual perspective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387C505-0B65-3242-9B8E-D49764A24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solution</a:t>
            </a:r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0B5E3299-1B1B-48D4-98D0-953B3A4BF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086" y="1236787"/>
            <a:ext cx="4757653" cy="439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12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F5CC09-A57C-4704-B002-0FE0BAC0D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85174" cy="4351338"/>
          </a:xfrm>
        </p:spPr>
        <p:txBody>
          <a:bodyPr/>
          <a:lstStyle/>
          <a:p>
            <a:pPr algn="just"/>
            <a:r>
              <a:rPr lang="en-US" sz="2400" dirty="0"/>
              <a:t>Telemetry data, in </a:t>
            </a:r>
            <a:r>
              <a:rPr lang="en-US" sz="2400" dirty="0" err="1"/>
              <a:t>MavLink</a:t>
            </a:r>
            <a:r>
              <a:rPr lang="en-US" sz="2400" dirty="0"/>
              <a:t> format and zenithal video of the area is acquired.</a:t>
            </a:r>
          </a:p>
          <a:p>
            <a:pPr algn="just"/>
            <a:r>
              <a:rPr lang="en-US" sz="2400" dirty="0"/>
              <a:t>Synchronization of telemetry and video data. Both will have the same sample rate. (5 Hz, as GPS data)</a:t>
            </a:r>
          </a:p>
          <a:p>
            <a:pPr algn="just"/>
            <a:r>
              <a:rPr lang="en-US" sz="2400" dirty="0"/>
              <a:t>Assignment to each frame of its GPS position, latitude, longitude and height.</a:t>
            </a:r>
          </a:p>
          <a:p>
            <a:pPr algn="just"/>
            <a:r>
              <a:rPr lang="en-US" sz="2400" dirty="0"/>
              <a:t>Applying motion structure algorithms we will generate the 3D model of the scene and the georeferenced orthophoto.</a:t>
            </a:r>
          </a:p>
          <a:p>
            <a:pPr algn="just"/>
            <a:r>
              <a:rPr lang="en-US" sz="2400" dirty="0"/>
              <a:t>By means of computer vision algorithms we will identify the areas of the images where there are differences.</a:t>
            </a:r>
          </a:p>
          <a:p>
            <a:pPr algn="just"/>
            <a:r>
              <a:rPr lang="en-US" sz="2400" dirty="0"/>
              <a:t>By comparing 3D models, changes in terrain can be identified</a:t>
            </a:r>
            <a:r>
              <a:rPr lang="en-US" sz="2400" dirty="0">
                <a:solidFill>
                  <a:schemeClr val="accent1"/>
                </a:solidFill>
              </a:rPr>
              <a:t>.</a:t>
            </a:r>
          </a:p>
          <a:p>
            <a:endParaRPr lang="en-US" sz="2400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277450-90B2-44C9-9960-0DDE0EDD9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Identification of anomalies by georeferenced image comparison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3012126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295A326-7BA3-0D48-9F92-AFDFC032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04" y="1375051"/>
            <a:ext cx="4770781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en-US" sz="2800" dirty="0"/>
              <a:t>Deep learning:</a:t>
            </a:r>
          </a:p>
          <a:p>
            <a:pPr lvl="1"/>
            <a:r>
              <a:rPr lang="en-US" sz="2800" dirty="0"/>
              <a:t>We will use TensorFlow or Caffe trained net to detect:</a:t>
            </a:r>
          </a:p>
          <a:p>
            <a:pPr lvl="2"/>
            <a:r>
              <a:rPr lang="en-US" sz="2400" dirty="0"/>
              <a:t>Detection of vehicles, cars and trucks</a:t>
            </a:r>
          </a:p>
          <a:p>
            <a:pPr lvl="2"/>
            <a:r>
              <a:rPr lang="en-US" sz="2400" dirty="0"/>
              <a:t>Status of landmarks</a:t>
            </a:r>
          </a:p>
          <a:p>
            <a:pPr lvl="1"/>
            <a:r>
              <a:rPr lang="en-US" dirty="0"/>
              <a:t>Detection of cars/trucks is “out of the box”</a:t>
            </a:r>
          </a:p>
          <a:p>
            <a:pPr lvl="1"/>
            <a:r>
              <a:rPr lang="en-US" dirty="0"/>
              <a:t>Detection of Landmarks need to be trained</a:t>
            </a:r>
          </a:p>
          <a:p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387C505-0B65-3242-9B8E-D49764A24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48" y="166342"/>
            <a:ext cx="8372475" cy="1325563"/>
          </a:xfrm>
        </p:spPr>
        <p:txBody>
          <a:bodyPr/>
          <a:lstStyle/>
          <a:p>
            <a:r>
              <a:rPr lang="en-US" dirty="0"/>
              <a:t>Deep learning solution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E96D16-06A6-4393-81EE-60CD5A600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65" t="27440" r="21246" b="27536"/>
          <a:stretch/>
        </p:blipFill>
        <p:spPr>
          <a:xfrm>
            <a:off x="6202018" y="1627444"/>
            <a:ext cx="4770781" cy="2932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2B8D9-C051-4786-9FB1-EA5C5C3A04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10" t="25314" r="21401" b="27488"/>
          <a:stretch/>
        </p:blipFill>
        <p:spPr>
          <a:xfrm>
            <a:off x="7537172" y="3429000"/>
            <a:ext cx="4094924" cy="263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1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295A326-7BA3-0D48-9F92-AFDFC032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" y="1388303"/>
            <a:ext cx="5963479" cy="4351338"/>
          </a:xfrm>
        </p:spPr>
        <p:txBody>
          <a:bodyPr/>
          <a:lstStyle/>
          <a:p>
            <a:pPr lvl="1"/>
            <a:r>
              <a:rPr lang="en-US" sz="2800" dirty="0"/>
              <a:t>Out-of-the-box solutions are not detecting it</a:t>
            </a:r>
          </a:p>
          <a:p>
            <a:pPr lvl="1"/>
            <a:r>
              <a:rPr lang="en-US" sz="2800" dirty="0"/>
              <a:t>Need to train a new net</a:t>
            </a:r>
          </a:p>
          <a:p>
            <a:pPr lvl="1"/>
            <a:r>
              <a:rPr lang="en-US" sz="2800" dirty="0"/>
              <a:t>Need to create a training set</a:t>
            </a:r>
          </a:p>
          <a:p>
            <a:pPr lvl="2"/>
            <a:r>
              <a:rPr lang="en-US" sz="2400" dirty="0"/>
              <a:t>Have asked for videos (15 m height)</a:t>
            </a:r>
          </a:p>
          <a:p>
            <a:pPr lvl="2"/>
            <a:r>
              <a:rPr lang="en-US" sz="2400" dirty="0"/>
              <a:t>Have tagged landmarks in the videos using CVAT</a:t>
            </a:r>
          </a:p>
          <a:p>
            <a:pPr lvl="1"/>
            <a:r>
              <a:rPr lang="en-US" sz="2800" dirty="0"/>
              <a:t>TO DO:</a:t>
            </a:r>
          </a:p>
          <a:p>
            <a:pPr lvl="2"/>
            <a:r>
              <a:rPr lang="en-US" sz="2400" dirty="0"/>
              <a:t>Choose right net; inception or similar</a:t>
            </a:r>
          </a:p>
          <a:p>
            <a:pPr lvl="2"/>
            <a:r>
              <a:rPr lang="en-US" sz="2400" dirty="0"/>
              <a:t>Train the net</a:t>
            </a:r>
          </a:p>
          <a:p>
            <a:pPr lvl="1"/>
            <a:endParaRPr lang="en-US" sz="28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387C505-0B65-3242-9B8E-D49764A24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48" y="166342"/>
            <a:ext cx="8372475" cy="1325563"/>
          </a:xfrm>
        </p:spPr>
        <p:txBody>
          <a:bodyPr/>
          <a:lstStyle/>
          <a:p>
            <a:r>
              <a:rPr lang="en-US" dirty="0"/>
              <a:t>Landmarks detection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D7551B-54AA-4751-B63C-3A7A876239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8" t="3294" r="7122"/>
          <a:stretch/>
        </p:blipFill>
        <p:spPr>
          <a:xfrm>
            <a:off x="6228523" y="1978298"/>
            <a:ext cx="5310808" cy="32318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9735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295A326-7BA3-0D48-9F92-AFDFC032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478"/>
            <a:ext cx="7696200" cy="4785485"/>
          </a:xfrm>
        </p:spPr>
        <p:txBody>
          <a:bodyPr/>
          <a:lstStyle/>
          <a:p>
            <a:r>
              <a:rPr lang="en-US" dirty="0"/>
              <a:t>In the pilot we will detect: </a:t>
            </a:r>
          </a:p>
          <a:p>
            <a:pPr lvl="1"/>
            <a:r>
              <a:rPr lang="en-US" dirty="0"/>
              <a:t>Elements near gas pipe: Cars and trucks</a:t>
            </a:r>
          </a:p>
          <a:p>
            <a:pPr lvl="1"/>
            <a:r>
              <a:rPr lang="en-US" dirty="0"/>
              <a:t>Fire: for the demo a simulated area not over pipeline using colored area </a:t>
            </a:r>
          </a:p>
          <a:p>
            <a:pPr lvl="2"/>
            <a:r>
              <a:rPr lang="en-US" dirty="0"/>
              <a:t>Fire is not possible to be started for the demo</a:t>
            </a:r>
          </a:p>
          <a:p>
            <a:pPr lvl="1"/>
            <a:r>
              <a:rPr lang="en-US" dirty="0"/>
              <a:t>Simulated geological damage; </a:t>
            </a:r>
          </a:p>
          <a:p>
            <a:pPr lvl="2"/>
            <a:r>
              <a:rPr lang="en-US" dirty="0"/>
              <a:t>Small excavation not over pipeline</a:t>
            </a:r>
          </a:p>
          <a:p>
            <a:pPr lvl="1"/>
            <a:r>
              <a:rPr lang="en-US" dirty="0"/>
              <a:t>Trees and vegetation over pipeline </a:t>
            </a:r>
          </a:p>
          <a:p>
            <a:pPr lvl="2"/>
            <a:r>
              <a:rPr lang="en-US" dirty="0"/>
              <a:t>Using bushes and branches</a:t>
            </a:r>
          </a:p>
          <a:p>
            <a:pPr lvl="1"/>
            <a:r>
              <a:rPr lang="en-US" dirty="0"/>
              <a:t>Simulated gas leaks</a:t>
            </a:r>
          </a:p>
          <a:p>
            <a:pPr lvl="2"/>
            <a:r>
              <a:rPr lang="en-US" dirty="0"/>
              <a:t>Colored area</a:t>
            </a:r>
          </a:p>
          <a:p>
            <a:pPr lvl="1"/>
            <a:r>
              <a:rPr lang="en-US" dirty="0"/>
              <a:t>Landmarks detection and “status”</a:t>
            </a:r>
          </a:p>
          <a:p>
            <a:pPr lvl="2"/>
            <a:r>
              <a:rPr lang="en-US" dirty="0"/>
              <a:t>We will use a “fake” landmark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387C505-0B65-3242-9B8E-D49764A24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72475" cy="1026353"/>
          </a:xfrm>
        </p:spPr>
        <p:txBody>
          <a:bodyPr/>
          <a:lstStyle/>
          <a:p>
            <a:r>
              <a:rPr lang="en-US" dirty="0"/>
              <a:t>Final E-fly pilot: what is possible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D148DF-42FD-40BE-BB88-C73973C02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1778000"/>
            <a:ext cx="2869095" cy="382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4168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defRPr sz="4000" b="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T-Digital_PowerPoint_template_2018" id="{58B9213D-3FE1-5546-81B1-38D19893FA44}" vid="{745A7CA4-0ACF-6D42-BEAE-8115C8658F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0</TotalTime>
  <Words>1025</Words>
  <Application>Microsoft Office PowerPoint</Application>
  <PresentationFormat>Panorámica</PresentationFormat>
  <Paragraphs>157</Paragraphs>
  <Slides>21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Titillium</vt:lpstr>
      <vt:lpstr>Wingdings</vt:lpstr>
      <vt:lpstr>Kantoorthema</vt:lpstr>
      <vt:lpstr>19239 E-FLY Edge-enabled Flying Inspector </vt:lpstr>
      <vt:lpstr>Technical challenge</vt:lpstr>
      <vt:lpstr>Requisites and realities</vt:lpstr>
      <vt:lpstr>The right tool for the right detection</vt:lpstr>
      <vt:lpstr>Baseline solution</vt:lpstr>
      <vt:lpstr>Identification of anomalies by georeferenced image comparison</vt:lpstr>
      <vt:lpstr>Deep learning solution</vt:lpstr>
      <vt:lpstr>Landmarks detection</vt:lpstr>
      <vt:lpstr>Final E-fly pilot: what is possible</vt:lpstr>
      <vt:lpstr>Pilot Experimentation</vt:lpstr>
      <vt:lpstr>Further extension of the solution</vt:lpstr>
      <vt:lpstr>Annex: On board processing: testing the future</vt:lpstr>
      <vt:lpstr>Annex: Battle of Edge AI processor Nvidia vs Google vs Intel</vt:lpstr>
      <vt:lpstr>Terrain comparison Demo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 you for your time! Q&amp;A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Activity Name</dc:title>
  <dc:creator>Christophe Favart</dc:creator>
  <cp:lastModifiedBy>Morales Perez, Ana Maria</cp:lastModifiedBy>
  <cp:revision>98</cp:revision>
  <dcterms:created xsi:type="dcterms:W3CDTF">2019-04-29T09:05:57Z</dcterms:created>
  <dcterms:modified xsi:type="dcterms:W3CDTF">2019-07-23T13:34:35Z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